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43" r:id="rId3"/>
    <p:sldId id="288" r:id="rId4"/>
    <p:sldId id="293" r:id="rId5"/>
    <p:sldId id="359" r:id="rId6"/>
    <p:sldId id="360" r:id="rId7"/>
    <p:sldId id="361" r:id="rId8"/>
    <p:sldId id="362" r:id="rId9"/>
    <p:sldId id="363" r:id="rId10"/>
    <p:sldId id="294" r:id="rId11"/>
    <p:sldId id="365" r:id="rId12"/>
    <p:sldId id="366" r:id="rId13"/>
    <p:sldId id="368" r:id="rId14"/>
    <p:sldId id="367" r:id="rId15"/>
    <p:sldId id="369" r:id="rId16"/>
    <p:sldId id="370" r:id="rId17"/>
    <p:sldId id="371" r:id="rId18"/>
    <p:sldId id="372" r:id="rId19"/>
    <p:sldId id="3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1637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3DF245-A2EF-41D4-B3EA-1A1A6862BFD1}" type="doc">
      <dgm:prSet loTypeId="urn:microsoft.com/office/officeart/2005/8/layout/cycle5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882A3B2-0C0E-4A72-8968-D75B1CCBB98A}">
      <dgm:prSet phldrT="[Text]" custT="1"/>
      <dgm:spPr>
        <a:solidFill>
          <a:srgbClr val="16374A"/>
        </a:solidFill>
        <a:ln w="19050" cap="flat" cmpd="sng" algn="ctr">
          <a:solidFill>
            <a:srgbClr val="16374A"/>
          </a:solidFill>
          <a:prstDash val="solid"/>
        </a:ln>
        <a:effectLst/>
      </dgm:spPr>
      <dgm:t>
        <a:bodyPr spcFirstLastPara="0" vert="horz" wrap="square" lIns="83820" tIns="83820" rIns="83820" bIns="83820" numCol="1" spcCol="1270" anchor="ctr" anchorCtr="0"/>
        <a:lstStyle/>
        <a:p>
          <a:pPr marL="0" algn="ctr" defTabSz="457200" rtl="0" eaLnBrk="1" latinLnBrk="0" hangingPunct="1"/>
          <a:r>
            <a:rPr lang="en-GB" sz="1800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Data collection</a:t>
          </a:r>
        </a:p>
      </dgm:t>
    </dgm:pt>
    <dgm:pt modelId="{5DB448CB-4F35-4D78-A33D-0136A4BA703C}" type="parTrans" cxnId="{57357E30-010B-4E8E-8170-0B42C32D342B}">
      <dgm:prSet/>
      <dgm:spPr/>
      <dgm:t>
        <a:bodyPr/>
        <a:lstStyle/>
        <a:p>
          <a:endParaRPr lang="en-GB"/>
        </a:p>
      </dgm:t>
    </dgm:pt>
    <dgm:pt modelId="{F5944F86-9E39-4B7B-8C22-7FF64CCCBAA5}" type="sibTrans" cxnId="{57357E30-010B-4E8E-8170-0B42C32D342B}">
      <dgm:prSet/>
      <dgm:spPr>
        <a:ln w="19050">
          <a:solidFill>
            <a:srgbClr val="16374A"/>
          </a:solidFill>
        </a:ln>
      </dgm:spPr>
      <dgm:t>
        <a:bodyPr/>
        <a:lstStyle/>
        <a:p>
          <a:endParaRPr lang="en-GB"/>
        </a:p>
      </dgm:t>
    </dgm:pt>
    <dgm:pt modelId="{93788150-A754-4FF5-A861-F1025661A316}">
      <dgm:prSet phldrT="[Text]" custT="1"/>
      <dgm:spPr>
        <a:solidFill>
          <a:srgbClr val="16374A"/>
        </a:solidFill>
        <a:ln w="19050" cap="flat" cmpd="sng" algn="ctr">
          <a:solidFill>
            <a:srgbClr val="16374A"/>
          </a:solidFill>
          <a:prstDash val="solid"/>
        </a:ln>
        <a:effectLst/>
      </dgm:spPr>
      <dgm:t>
        <a:bodyPr spcFirstLastPara="0" vert="horz" wrap="square" lIns="83820" tIns="83820" rIns="83820" bIns="83820" numCol="1" spcCol="1270" anchor="ctr" anchorCtr="0"/>
        <a:lstStyle/>
        <a:p>
          <a:pPr marL="0" algn="ctr" defTabSz="457200" rtl="0" eaLnBrk="1" latinLnBrk="0" hangingPunct="1"/>
          <a:r>
            <a:rPr lang="en-GB" sz="1800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Data Analysis</a:t>
          </a:r>
        </a:p>
      </dgm:t>
    </dgm:pt>
    <dgm:pt modelId="{4A924763-4CBB-43AB-B913-0CEAE214E42A}" type="parTrans" cxnId="{4F000D4C-CF96-4292-A224-F2262E325195}">
      <dgm:prSet/>
      <dgm:spPr/>
      <dgm:t>
        <a:bodyPr/>
        <a:lstStyle/>
        <a:p>
          <a:endParaRPr lang="en-GB"/>
        </a:p>
      </dgm:t>
    </dgm:pt>
    <dgm:pt modelId="{0C7E104A-BCBF-4F3A-B1C1-98811529BF30}" type="sibTrans" cxnId="{4F000D4C-CF96-4292-A224-F2262E325195}">
      <dgm:prSet/>
      <dgm:spPr>
        <a:ln w="19050">
          <a:solidFill>
            <a:srgbClr val="16374A"/>
          </a:solidFill>
        </a:ln>
      </dgm:spPr>
      <dgm:t>
        <a:bodyPr/>
        <a:lstStyle/>
        <a:p>
          <a:endParaRPr lang="en-GB"/>
        </a:p>
      </dgm:t>
    </dgm:pt>
    <dgm:pt modelId="{D03D4869-B77A-4F3A-9C43-FD846032DB25}">
      <dgm:prSet phldrT="[Text]"/>
      <dgm:spPr>
        <a:solidFill>
          <a:srgbClr val="16374A"/>
        </a:solidFill>
        <a:ln w="19050" cap="flat" cmpd="sng" algn="ctr">
          <a:solidFill>
            <a:srgbClr val="16374A"/>
          </a:solidFill>
          <a:prstDash val="solid"/>
        </a:ln>
        <a:effectLst/>
      </dgm:spPr>
      <dgm:t>
        <a:bodyPr spcFirstLastPara="0" vert="horz" wrap="square" lIns="83820" tIns="83820" rIns="83820" bIns="83820" numCol="1" spcCol="1270" anchor="ctr" anchorCtr="0"/>
        <a:lstStyle/>
        <a:p>
          <a:pPr algn="ctr"/>
          <a:r>
            <a:rPr lang="en-GB" dirty="0">
              <a:solidFill>
                <a:schemeClr val="bg1"/>
              </a:solidFill>
            </a:rPr>
            <a:t>Theoretical sampling</a:t>
          </a:r>
        </a:p>
      </dgm:t>
    </dgm:pt>
    <dgm:pt modelId="{B19976DE-2A70-4C16-A976-5A7B0853C09B}" type="parTrans" cxnId="{3BE1460E-D7A9-40AA-9FE1-C6F6966D4A31}">
      <dgm:prSet/>
      <dgm:spPr/>
      <dgm:t>
        <a:bodyPr/>
        <a:lstStyle/>
        <a:p>
          <a:endParaRPr lang="en-GB"/>
        </a:p>
      </dgm:t>
    </dgm:pt>
    <dgm:pt modelId="{D7C4F014-82FB-485F-8070-27455A0D5C39}" type="sibTrans" cxnId="{3BE1460E-D7A9-40AA-9FE1-C6F6966D4A31}">
      <dgm:prSet/>
      <dgm:spPr>
        <a:solidFill>
          <a:srgbClr val="16374A"/>
        </a:solidFill>
        <a:ln w="19050">
          <a:solidFill>
            <a:srgbClr val="16374A"/>
          </a:solidFill>
        </a:ln>
      </dgm:spPr>
      <dgm:t>
        <a:bodyPr/>
        <a:lstStyle/>
        <a:p>
          <a:endParaRPr lang="en-GB"/>
        </a:p>
      </dgm:t>
    </dgm:pt>
    <dgm:pt modelId="{BA76AC29-7630-4569-835F-C6C48DE373BB}" type="pres">
      <dgm:prSet presAssocID="{613DF245-A2EF-41D4-B3EA-1A1A6862BFD1}" presName="cycle" presStyleCnt="0">
        <dgm:presLayoutVars>
          <dgm:dir/>
          <dgm:resizeHandles val="exact"/>
        </dgm:presLayoutVars>
      </dgm:prSet>
      <dgm:spPr/>
    </dgm:pt>
    <dgm:pt modelId="{D62E9607-A905-415E-8506-4F84AD7215CD}" type="pres">
      <dgm:prSet presAssocID="{D882A3B2-0C0E-4A72-8968-D75B1CCBB98A}" presName="node" presStyleLbl="node1" presStyleIdx="0" presStyleCnt="3">
        <dgm:presLayoutVars>
          <dgm:bulletEnabled val="1"/>
        </dgm:presLayoutVars>
      </dgm:prSet>
      <dgm:spPr>
        <a:xfrm>
          <a:off x="1270848" y="868"/>
          <a:ext cx="1208587" cy="785581"/>
        </a:xfrm>
        <a:prstGeom prst="roundRect">
          <a:avLst/>
        </a:prstGeom>
      </dgm:spPr>
    </dgm:pt>
    <dgm:pt modelId="{3B2A3269-B1DB-4D5D-9F8A-3F611E2FEA48}" type="pres">
      <dgm:prSet presAssocID="{D882A3B2-0C0E-4A72-8968-D75B1CCBB98A}" presName="spNode" presStyleCnt="0"/>
      <dgm:spPr/>
    </dgm:pt>
    <dgm:pt modelId="{93E529AF-6DD0-4342-A1DA-88D1118C5447}" type="pres">
      <dgm:prSet presAssocID="{F5944F86-9E39-4B7B-8C22-7FF64CCCBAA5}" presName="sibTrans" presStyleLbl="sibTrans1D1" presStyleIdx="0" presStyleCnt="3"/>
      <dgm:spPr/>
    </dgm:pt>
    <dgm:pt modelId="{C8709FA5-0B4B-470B-8774-935E982682F6}" type="pres">
      <dgm:prSet presAssocID="{93788150-A754-4FF5-A861-F1025661A316}" presName="node" presStyleLbl="node1" presStyleIdx="1" presStyleCnt="3">
        <dgm:presLayoutVars>
          <dgm:bulletEnabled val="1"/>
        </dgm:presLayoutVars>
      </dgm:prSet>
      <dgm:spPr>
        <a:xfrm>
          <a:off x="2177760" y="1571686"/>
          <a:ext cx="1208587" cy="785581"/>
        </a:xfrm>
        <a:prstGeom prst="roundRect">
          <a:avLst/>
        </a:prstGeom>
      </dgm:spPr>
    </dgm:pt>
    <dgm:pt modelId="{AF1B4A19-ADF6-454C-9D6E-E15612E39541}" type="pres">
      <dgm:prSet presAssocID="{93788150-A754-4FF5-A861-F1025661A316}" presName="spNode" presStyleCnt="0"/>
      <dgm:spPr/>
    </dgm:pt>
    <dgm:pt modelId="{BC211A9F-D74F-44C9-8854-D2D3B9C0BD04}" type="pres">
      <dgm:prSet presAssocID="{0C7E104A-BCBF-4F3A-B1C1-98811529BF30}" presName="sibTrans" presStyleLbl="sibTrans1D1" presStyleIdx="1" presStyleCnt="3"/>
      <dgm:spPr/>
    </dgm:pt>
    <dgm:pt modelId="{13619D37-7EB5-414F-8538-AA656BC71CA2}" type="pres">
      <dgm:prSet presAssocID="{D03D4869-B77A-4F3A-9C43-FD846032DB25}" presName="node" presStyleLbl="node1" presStyleIdx="2" presStyleCnt="3">
        <dgm:presLayoutVars>
          <dgm:bulletEnabled val="1"/>
        </dgm:presLayoutVars>
      </dgm:prSet>
      <dgm:spPr>
        <a:xfrm>
          <a:off x="363935" y="1571686"/>
          <a:ext cx="1208587" cy="785581"/>
        </a:xfrm>
        <a:prstGeom prst="roundRect">
          <a:avLst/>
        </a:prstGeom>
      </dgm:spPr>
    </dgm:pt>
    <dgm:pt modelId="{34AD58A8-719F-473D-B706-AF770EA5D31C}" type="pres">
      <dgm:prSet presAssocID="{D03D4869-B77A-4F3A-9C43-FD846032DB25}" presName="spNode" presStyleCnt="0"/>
      <dgm:spPr/>
    </dgm:pt>
    <dgm:pt modelId="{DA949547-5CA2-417D-A1E8-AD7DB4C53E86}" type="pres">
      <dgm:prSet presAssocID="{D7C4F014-82FB-485F-8070-27455A0D5C39}" presName="sibTrans" presStyleLbl="sibTrans1D1" presStyleIdx="2" presStyleCnt="3"/>
      <dgm:spPr/>
    </dgm:pt>
  </dgm:ptLst>
  <dgm:cxnLst>
    <dgm:cxn modelId="{3BE1460E-D7A9-40AA-9FE1-C6F6966D4A31}" srcId="{613DF245-A2EF-41D4-B3EA-1A1A6862BFD1}" destId="{D03D4869-B77A-4F3A-9C43-FD846032DB25}" srcOrd="2" destOrd="0" parTransId="{B19976DE-2A70-4C16-A976-5A7B0853C09B}" sibTransId="{D7C4F014-82FB-485F-8070-27455A0D5C39}"/>
    <dgm:cxn modelId="{79272E30-A669-4ABC-8118-D042EFF1E662}" type="presOf" srcId="{D03D4869-B77A-4F3A-9C43-FD846032DB25}" destId="{13619D37-7EB5-414F-8538-AA656BC71CA2}" srcOrd="0" destOrd="0" presId="urn:microsoft.com/office/officeart/2005/8/layout/cycle5"/>
    <dgm:cxn modelId="{57357E30-010B-4E8E-8170-0B42C32D342B}" srcId="{613DF245-A2EF-41D4-B3EA-1A1A6862BFD1}" destId="{D882A3B2-0C0E-4A72-8968-D75B1CCBB98A}" srcOrd="0" destOrd="0" parTransId="{5DB448CB-4F35-4D78-A33D-0136A4BA703C}" sibTransId="{F5944F86-9E39-4B7B-8C22-7FF64CCCBAA5}"/>
    <dgm:cxn modelId="{CC83C531-D127-4CBF-A729-4426C875489E}" type="presOf" srcId="{F5944F86-9E39-4B7B-8C22-7FF64CCCBAA5}" destId="{93E529AF-6DD0-4342-A1DA-88D1118C5447}" srcOrd="0" destOrd="0" presId="urn:microsoft.com/office/officeart/2005/8/layout/cycle5"/>
    <dgm:cxn modelId="{5D657734-096A-4E9B-B60D-43954AE1D465}" type="presOf" srcId="{D882A3B2-0C0E-4A72-8968-D75B1CCBB98A}" destId="{D62E9607-A905-415E-8506-4F84AD7215CD}" srcOrd="0" destOrd="0" presId="urn:microsoft.com/office/officeart/2005/8/layout/cycle5"/>
    <dgm:cxn modelId="{312D0F6B-A04D-4F3B-94B1-6AF930F1B7BB}" type="presOf" srcId="{0C7E104A-BCBF-4F3A-B1C1-98811529BF30}" destId="{BC211A9F-D74F-44C9-8854-D2D3B9C0BD04}" srcOrd="0" destOrd="0" presId="urn:microsoft.com/office/officeart/2005/8/layout/cycle5"/>
    <dgm:cxn modelId="{97F3836B-D9F9-46E1-880D-3F1316B727F8}" type="presOf" srcId="{93788150-A754-4FF5-A861-F1025661A316}" destId="{C8709FA5-0B4B-470B-8774-935E982682F6}" srcOrd="0" destOrd="0" presId="urn:microsoft.com/office/officeart/2005/8/layout/cycle5"/>
    <dgm:cxn modelId="{4F000D4C-CF96-4292-A224-F2262E325195}" srcId="{613DF245-A2EF-41D4-B3EA-1A1A6862BFD1}" destId="{93788150-A754-4FF5-A861-F1025661A316}" srcOrd="1" destOrd="0" parTransId="{4A924763-4CBB-43AB-B913-0CEAE214E42A}" sibTransId="{0C7E104A-BCBF-4F3A-B1C1-98811529BF30}"/>
    <dgm:cxn modelId="{F355C7BA-093C-46E2-B9C4-2E18EA5CAA2C}" type="presOf" srcId="{613DF245-A2EF-41D4-B3EA-1A1A6862BFD1}" destId="{BA76AC29-7630-4569-835F-C6C48DE373BB}" srcOrd="0" destOrd="0" presId="urn:microsoft.com/office/officeart/2005/8/layout/cycle5"/>
    <dgm:cxn modelId="{508CE0C8-A31C-4BE7-B9FA-5EF59A7955A9}" type="presOf" srcId="{D7C4F014-82FB-485F-8070-27455A0D5C39}" destId="{DA949547-5CA2-417D-A1E8-AD7DB4C53E86}" srcOrd="0" destOrd="0" presId="urn:microsoft.com/office/officeart/2005/8/layout/cycle5"/>
    <dgm:cxn modelId="{DD615358-0191-4C8F-81AC-CEDB63940D4A}" type="presParOf" srcId="{BA76AC29-7630-4569-835F-C6C48DE373BB}" destId="{D62E9607-A905-415E-8506-4F84AD7215CD}" srcOrd="0" destOrd="0" presId="urn:microsoft.com/office/officeart/2005/8/layout/cycle5"/>
    <dgm:cxn modelId="{21344CE1-12B4-475C-9950-181527A8265E}" type="presParOf" srcId="{BA76AC29-7630-4569-835F-C6C48DE373BB}" destId="{3B2A3269-B1DB-4D5D-9F8A-3F611E2FEA48}" srcOrd="1" destOrd="0" presId="urn:microsoft.com/office/officeart/2005/8/layout/cycle5"/>
    <dgm:cxn modelId="{73C3B0AD-A9D6-4298-9988-31564594ACAC}" type="presParOf" srcId="{BA76AC29-7630-4569-835F-C6C48DE373BB}" destId="{93E529AF-6DD0-4342-A1DA-88D1118C5447}" srcOrd="2" destOrd="0" presId="urn:microsoft.com/office/officeart/2005/8/layout/cycle5"/>
    <dgm:cxn modelId="{3748E594-6415-426A-81F9-70135CFD6382}" type="presParOf" srcId="{BA76AC29-7630-4569-835F-C6C48DE373BB}" destId="{C8709FA5-0B4B-470B-8774-935E982682F6}" srcOrd="3" destOrd="0" presId="urn:microsoft.com/office/officeart/2005/8/layout/cycle5"/>
    <dgm:cxn modelId="{7DA7F872-12FB-43A8-9801-EF0955848081}" type="presParOf" srcId="{BA76AC29-7630-4569-835F-C6C48DE373BB}" destId="{AF1B4A19-ADF6-454C-9D6E-E15612E39541}" srcOrd="4" destOrd="0" presId="urn:microsoft.com/office/officeart/2005/8/layout/cycle5"/>
    <dgm:cxn modelId="{196F7B51-33A9-4D88-A982-A6CAC23C7F85}" type="presParOf" srcId="{BA76AC29-7630-4569-835F-C6C48DE373BB}" destId="{BC211A9F-D74F-44C9-8854-D2D3B9C0BD04}" srcOrd="5" destOrd="0" presId="urn:microsoft.com/office/officeart/2005/8/layout/cycle5"/>
    <dgm:cxn modelId="{85DBDF86-2F46-4056-9981-3CC9D562F508}" type="presParOf" srcId="{BA76AC29-7630-4569-835F-C6C48DE373BB}" destId="{13619D37-7EB5-414F-8538-AA656BC71CA2}" srcOrd="6" destOrd="0" presId="urn:microsoft.com/office/officeart/2005/8/layout/cycle5"/>
    <dgm:cxn modelId="{94B6B36E-52B3-4C65-921D-594EC4D14512}" type="presParOf" srcId="{BA76AC29-7630-4569-835F-C6C48DE373BB}" destId="{34AD58A8-719F-473D-B706-AF770EA5D31C}" srcOrd="7" destOrd="0" presId="urn:microsoft.com/office/officeart/2005/8/layout/cycle5"/>
    <dgm:cxn modelId="{EE149181-3656-490B-8544-B1DADE21D867}" type="presParOf" srcId="{BA76AC29-7630-4569-835F-C6C48DE373BB}" destId="{DA949547-5CA2-417D-A1E8-AD7DB4C53E86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3DF245-A2EF-41D4-B3EA-1A1A6862BFD1}" type="doc">
      <dgm:prSet loTypeId="urn:microsoft.com/office/officeart/2005/8/layout/cycle5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882A3B2-0C0E-4A72-8968-D75B1CCBB98A}">
      <dgm:prSet phldrT="[Text]"/>
      <dgm:spPr>
        <a:solidFill>
          <a:srgbClr val="D9D9D9"/>
        </a:solidFill>
        <a:ln>
          <a:noFill/>
        </a:ln>
      </dgm:spPr>
      <dgm:t>
        <a:bodyPr/>
        <a:lstStyle/>
        <a:p>
          <a:r>
            <a:rPr lang="en-GB" dirty="0">
              <a:solidFill>
                <a:sysClr val="windowText" lastClr="000000"/>
              </a:solidFill>
            </a:rPr>
            <a:t>Data</a:t>
          </a:r>
        </a:p>
      </dgm:t>
    </dgm:pt>
    <dgm:pt modelId="{5DB448CB-4F35-4D78-A33D-0136A4BA703C}" type="parTrans" cxnId="{57357E30-010B-4E8E-8170-0B42C32D342B}">
      <dgm:prSet/>
      <dgm:spPr/>
      <dgm:t>
        <a:bodyPr/>
        <a:lstStyle/>
        <a:p>
          <a:endParaRPr lang="en-GB"/>
        </a:p>
      </dgm:t>
    </dgm:pt>
    <dgm:pt modelId="{F5944F86-9E39-4B7B-8C22-7FF64CCCBAA5}" type="sibTrans" cxnId="{57357E30-010B-4E8E-8170-0B42C32D342B}">
      <dgm:prSet/>
      <dgm:spPr>
        <a:ln w="19050">
          <a:solidFill>
            <a:srgbClr val="D9D9D9"/>
          </a:solidFill>
        </a:ln>
      </dgm:spPr>
      <dgm:t>
        <a:bodyPr/>
        <a:lstStyle/>
        <a:p>
          <a:endParaRPr lang="en-GB"/>
        </a:p>
      </dgm:t>
    </dgm:pt>
    <dgm:pt modelId="{93788150-A754-4FF5-A861-F1025661A316}">
      <dgm:prSet phldrT="[Text]"/>
      <dgm:spPr>
        <a:solidFill>
          <a:srgbClr val="D9D9D9"/>
        </a:solidFill>
        <a:ln>
          <a:noFill/>
        </a:ln>
      </dgm:spPr>
      <dgm:t>
        <a:bodyPr/>
        <a:lstStyle/>
        <a:p>
          <a:r>
            <a:rPr lang="en-GB" dirty="0">
              <a:solidFill>
                <a:sysClr val="windowText" lastClr="000000"/>
              </a:solidFill>
            </a:rPr>
            <a:t>Coding</a:t>
          </a:r>
        </a:p>
        <a:p>
          <a:r>
            <a:rPr lang="en-GB" dirty="0">
              <a:solidFill>
                <a:sysClr val="windowText" lastClr="000000"/>
              </a:solidFill>
            </a:rPr>
            <a:t>(first- and second-cycle)</a:t>
          </a:r>
        </a:p>
      </dgm:t>
    </dgm:pt>
    <dgm:pt modelId="{4A924763-4CBB-43AB-B913-0CEAE214E42A}" type="parTrans" cxnId="{4F000D4C-CF96-4292-A224-F2262E325195}">
      <dgm:prSet/>
      <dgm:spPr/>
      <dgm:t>
        <a:bodyPr/>
        <a:lstStyle/>
        <a:p>
          <a:endParaRPr lang="en-GB"/>
        </a:p>
      </dgm:t>
    </dgm:pt>
    <dgm:pt modelId="{0C7E104A-BCBF-4F3A-B1C1-98811529BF30}" type="sibTrans" cxnId="{4F000D4C-CF96-4292-A224-F2262E325195}">
      <dgm:prSet/>
      <dgm:spPr>
        <a:ln w="19050">
          <a:solidFill>
            <a:srgbClr val="D9D9D9"/>
          </a:solidFill>
        </a:ln>
      </dgm:spPr>
      <dgm:t>
        <a:bodyPr/>
        <a:lstStyle/>
        <a:p>
          <a:endParaRPr lang="en-GB"/>
        </a:p>
      </dgm:t>
    </dgm:pt>
    <dgm:pt modelId="{D03D4869-B77A-4F3A-9C43-FD846032DB25}">
      <dgm:prSet phldrT="[Text]"/>
      <dgm:spPr>
        <a:solidFill>
          <a:srgbClr val="D9D9D9"/>
        </a:solidFill>
        <a:ln>
          <a:noFill/>
        </a:ln>
      </dgm:spPr>
      <dgm:t>
        <a:bodyPr/>
        <a:lstStyle/>
        <a:p>
          <a:r>
            <a:rPr lang="en-GB" dirty="0">
              <a:solidFill>
                <a:sysClr val="windowText" lastClr="000000"/>
              </a:solidFill>
            </a:rPr>
            <a:t>Literature</a:t>
          </a:r>
        </a:p>
      </dgm:t>
    </dgm:pt>
    <dgm:pt modelId="{B19976DE-2A70-4C16-A976-5A7B0853C09B}" type="parTrans" cxnId="{3BE1460E-D7A9-40AA-9FE1-C6F6966D4A31}">
      <dgm:prSet/>
      <dgm:spPr/>
      <dgm:t>
        <a:bodyPr/>
        <a:lstStyle/>
        <a:p>
          <a:endParaRPr lang="en-GB"/>
        </a:p>
      </dgm:t>
    </dgm:pt>
    <dgm:pt modelId="{D7C4F014-82FB-485F-8070-27455A0D5C39}" type="sibTrans" cxnId="{3BE1460E-D7A9-40AA-9FE1-C6F6966D4A31}">
      <dgm:prSet/>
      <dgm:spPr>
        <a:solidFill>
          <a:srgbClr val="D9D9D9"/>
        </a:solidFill>
        <a:ln w="19050">
          <a:solidFill>
            <a:srgbClr val="D9D9D9"/>
          </a:solidFill>
        </a:ln>
      </dgm:spPr>
      <dgm:t>
        <a:bodyPr/>
        <a:lstStyle/>
        <a:p>
          <a:endParaRPr lang="en-GB"/>
        </a:p>
      </dgm:t>
    </dgm:pt>
    <dgm:pt modelId="{BA76AC29-7630-4569-835F-C6C48DE373BB}" type="pres">
      <dgm:prSet presAssocID="{613DF245-A2EF-41D4-B3EA-1A1A6862BFD1}" presName="cycle" presStyleCnt="0">
        <dgm:presLayoutVars>
          <dgm:dir/>
          <dgm:resizeHandles val="exact"/>
        </dgm:presLayoutVars>
      </dgm:prSet>
      <dgm:spPr/>
    </dgm:pt>
    <dgm:pt modelId="{D62E9607-A905-415E-8506-4F84AD7215CD}" type="pres">
      <dgm:prSet presAssocID="{D882A3B2-0C0E-4A72-8968-D75B1CCBB98A}" presName="node" presStyleLbl="node1" presStyleIdx="0" presStyleCnt="3">
        <dgm:presLayoutVars>
          <dgm:bulletEnabled val="1"/>
        </dgm:presLayoutVars>
      </dgm:prSet>
      <dgm:spPr/>
    </dgm:pt>
    <dgm:pt modelId="{3B2A3269-B1DB-4D5D-9F8A-3F611E2FEA48}" type="pres">
      <dgm:prSet presAssocID="{D882A3B2-0C0E-4A72-8968-D75B1CCBB98A}" presName="spNode" presStyleCnt="0"/>
      <dgm:spPr/>
    </dgm:pt>
    <dgm:pt modelId="{93E529AF-6DD0-4342-A1DA-88D1118C5447}" type="pres">
      <dgm:prSet presAssocID="{F5944F86-9E39-4B7B-8C22-7FF64CCCBAA5}" presName="sibTrans" presStyleLbl="sibTrans1D1" presStyleIdx="0" presStyleCnt="3"/>
      <dgm:spPr/>
    </dgm:pt>
    <dgm:pt modelId="{C8709FA5-0B4B-470B-8774-935E982682F6}" type="pres">
      <dgm:prSet presAssocID="{93788150-A754-4FF5-A861-F1025661A316}" presName="node" presStyleLbl="node1" presStyleIdx="1" presStyleCnt="3">
        <dgm:presLayoutVars>
          <dgm:bulletEnabled val="1"/>
        </dgm:presLayoutVars>
      </dgm:prSet>
      <dgm:spPr/>
    </dgm:pt>
    <dgm:pt modelId="{AF1B4A19-ADF6-454C-9D6E-E15612E39541}" type="pres">
      <dgm:prSet presAssocID="{93788150-A754-4FF5-A861-F1025661A316}" presName="spNode" presStyleCnt="0"/>
      <dgm:spPr/>
    </dgm:pt>
    <dgm:pt modelId="{BC211A9F-D74F-44C9-8854-D2D3B9C0BD04}" type="pres">
      <dgm:prSet presAssocID="{0C7E104A-BCBF-4F3A-B1C1-98811529BF30}" presName="sibTrans" presStyleLbl="sibTrans1D1" presStyleIdx="1" presStyleCnt="3"/>
      <dgm:spPr/>
    </dgm:pt>
    <dgm:pt modelId="{13619D37-7EB5-414F-8538-AA656BC71CA2}" type="pres">
      <dgm:prSet presAssocID="{D03D4869-B77A-4F3A-9C43-FD846032DB25}" presName="node" presStyleLbl="node1" presStyleIdx="2" presStyleCnt="3">
        <dgm:presLayoutVars>
          <dgm:bulletEnabled val="1"/>
        </dgm:presLayoutVars>
      </dgm:prSet>
      <dgm:spPr/>
    </dgm:pt>
    <dgm:pt modelId="{34AD58A8-719F-473D-B706-AF770EA5D31C}" type="pres">
      <dgm:prSet presAssocID="{D03D4869-B77A-4F3A-9C43-FD846032DB25}" presName="spNode" presStyleCnt="0"/>
      <dgm:spPr/>
    </dgm:pt>
    <dgm:pt modelId="{DA949547-5CA2-417D-A1E8-AD7DB4C53E86}" type="pres">
      <dgm:prSet presAssocID="{D7C4F014-82FB-485F-8070-27455A0D5C39}" presName="sibTrans" presStyleLbl="sibTrans1D1" presStyleIdx="2" presStyleCnt="3"/>
      <dgm:spPr/>
    </dgm:pt>
  </dgm:ptLst>
  <dgm:cxnLst>
    <dgm:cxn modelId="{3BE1460E-D7A9-40AA-9FE1-C6F6966D4A31}" srcId="{613DF245-A2EF-41D4-B3EA-1A1A6862BFD1}" destId="{D03D4869-B77A-4F3A-9C43-FD846032DB25}" srcOrd="2" destOrd="0" parTransId="{B19976DE-2A70-4C16-A976-5A7B0853C09B}" sibTransId="{D7C4F014-82FB-485F-8070-27455A0D5C39}"/>
    <dgm:cxn modelId="{79272E30-A669-4ABC-8118-D042EFF1E662}" type="presOf" srcId="{D03D4869-B77A-4F3A-9C43-FD846032DB25}" destId="{13619D37-7EB5-414F-8538-AA656BC71CA2}" srcOrd="0" destOrd="0" presId="urn:microsoft.com/office/officeart/2005/8/layout/cycle5"/>
    <dgm:cxn modelId="{57357E30-010B-4E8E-8170-0B42C32D342B}" srcId="{613DF245-A2EF-41D4-B3EA-1A1A6862BFD1}" destId="{D882A3B2-0C0E-4A72-8968-D75B1CCBB98A}" srcOrd="0" destOrd="0" parTransId="{5DB448CB-4F35-4D78-A33D-0136A4BA703C}" sibTransId="{F5944F86-9E39-4B7B-8C22-7FF64CCCBAA5}"/>
    <dgm:cxn modelId="{CC83C531-D127-4CBF-A729-4426C875489E}" type="presOf" srcId="{F5944F86-9E39-4B7B-8C22-7FF64CCCBAA5}" destId="{93E529AF-6DD0-4342-A1DA-88D1118C5447}" srcOrd="0" destOrd="0" presId="urn:microsoft.com/office/officeart/2005/8/layout/cycle5"/>
    <dgm:cxn modelId="{5D657734-096A-4E9B-B60D-43954AE1D465}" type="presOf" srcId="{D882A3B2-0C0E-4A72-8968-D75B1CCBB98A}" destId="{D62E9607-A905-415E-8506-4F84AD7215CD}" srcOrd="0" destOrd="0" presId="urn:microsoft.com/office/officeart/2005/8/layout/cycle5"/>
    <dgm:cxn modelId="{312D0F6B-A04D-4F3B-94B1-6AF930F1B7BB}" type="presOf" srcId="{0C7E104A-BCBF-4F3A-B1C1-98811529BF30}" destId="{BC211A9F-D74F-44C9-8854-D2D3B9C0BD04}" srcOrd="0" destOrd="0" presId="urn:microsoft.com/office/officeart/2005/8/layout/cycle5"/>
    <dgm:cxn modelId="{97F3836B-D9F9-46E1-880D-3F1316B727F8}" type="presOf" srcId="{93788150-A754-4FF5-A861-F1025661A316}" destId="{C8709FA5-0B4B-470B-8774-935E982682F6}" srcOrd="0" destOrd="0" presId="urn:microsoft.com/office/officeart/2005/8/layout/cycle5"/>
    <dgm:cxn modelId="{4F000D4C-CF96-4292-A224-F2262E325195}" srcId="{613DF245-A2EF-41D4-B3EA-1A1A6862BFD1}" destId="{93788150-A754-4FF5-A861-F1025661A316}" srcOrd="1" destOrd="0" parTransId="{4A924763-4CBB-43AB-B913-0CEAE214E42A}" sibTransId="{0C7E104A-BCBF-4F3A-B1C1-98811529BF30}"/>
    <dgm:cxn modelId="{F355C7BA-093C-46E2-B9C4-2E18EA5CAA2C}" type="presOf" srcId="{613DF245-A2EF-41D4-B3EA-1A1A6862BFD1}" destId="{BA76AC29-7630-4569-835F-C6C48DE373BB}" srcOrd="0" destOrd="0" presId="urn:microsoft.com/office/officeart/2005/8/layout/cycle5"/>
    <dgm:cxn modelId="{508CE0C8-A31C-4BE7-B9FA-5EF59A7955A9}" type="presOf" srcId="{D7C4F014-82FB-485F-8070-27455A0D5C39}" destId="{DA949547-5CA2-417D-A1E8-AD7DB4C53E86}" srcOrd="0" destOrd="0" presId="urn:microsoft.com/office/officeart/2005/8/layout/cycle5"/>
    <dgm:cxn modelId="{DD615358-0191-4C8F-81AC-CEDB63940D4A}" type="presParOf" srcId="{BA76AC29-7630-4569-835F-C6C48DE373BB}" destId="{D62E9607-A905-415E-8506-4F84AD7215CD}" srcOrd="0" destOrd="0" presId="urn:microsoft.com/office/officeart/2005/8/layout/cycle5"/>
    <dgm:cxn modelId="{21344CE1-12B4-475C-9950-181527A8265E}" type="presParOf" srcId="{BA76AC29-7630-4569-835F-C6C48DE373BB}" destId="{3B2A3269-B1DB-4D5D-9F8A-3F611E2FEA48}" srcOrd="1" destOrd="0" presId="urn:microsoft.com/office/officeart/2005/8/layout/cycle5"/>
    <dgm:cxn modelId="{73C3B0AD-A9D6-4298-9988-31564594ACAC}" type="presParOf" srcId="{BA76AC29-7630-4569-835F-C6C48DE373BB}" destId="{93E529AF-6DD0-4342-A1DA-88D1118C5447}" srcOrd="2" destOrd="0" presId="urn:microsoft.com/office/officeart/2005/8/layout/cycle5"/>
    <dgm:cxn modelId="{3748E594-6415-426A-81F9-70135CFD6382}" type="presParOf" srcId="{BA76AC29-7630-4569-835F-C6C48DE373BB}" destId="{C8709FA5-0B4B-470B-8774-935E982682F6}" srcOrd="3" destOrd="0" presId="urn:microsoft.com/office/officeart/2005/8/layout/cycle5"/>
    <dgm:cxn modelId="{7DA7F872-12FB-43A8-9801-EF0955848081}" type="presParOf" srcId="{BA76AC29-7630-4569-835F-C6C48DE373BB}" destId="{AF1B4A19-ADF6-454C-9D6E-E15612E39541}" srcOrd="4" destOrd="0" presId="urn:microsoft.com/office/officeart/2005/8/layout/cycle5"/>
    <dgm:cxn modelId="{196F7B51-33A9-4D88-A982-A6CAC23C7F85}" type="presParOf" srcId="{BA76AC29-7630-4569-835F-C6C48DE373BB}" destId="{BC211A9F-D74F-44C9-8854-D2D3B9C0BD04}" srcOrd="5" destOrd="0" presId="urn:microsoft.com/office/officeart/2005/8/layout/cycle5"/>
    <dgm:cxn modelId="{85DBDF86-2F46-4056-9981-3CC9D562F508}" type="presParOf" srcId="{BA76AC29-7630-4569-835F-C6C48DE373BB}" destId="{13619D37-7EB5-414F-8538-AA656BC71CA2}" srcOrd="6" destOrd="0" presId="urn:microsoft.com/office/officeart/2005/8/layout/cycle5"/>
    <dgm:cxn modelId="{94B6B36E-52B3-4C65-921D-594EC4D14512}" type="presParOf" srcId="{BA76AC29-7630-4569-835F-C6C48DE373BB}" destId="{34AD58A8-719F-473D-B706-AF770EA5D31C}" srcOrd="7" destOrd="0" presId="urn:microsoft.com/office/officeart/2005/8/layout/cycle5"/>
    <dgm:cxn modelId="{EE149181-3656-490B-8544-B1DADE21D867}" type="presParOf" srcId="{BA76AC29-7630-4569-835F-C6C48DE373BB}" destId="{DA949547-5CA2-417D-A1E8-AD7DB4C53E86}" srcOrd="8" destOrd="0" presId="urn:microsoft.com/office/officeart/2005/8/layout/cycle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E9607-A905-415E-8506-4F84AD7215CD}">
      <dsp:nvSpPr>
        <dsp:cNvPr id="0" name=""/>
        <dsp:cNvSpPr/>
      </dsp:nvSpPr>
      <dsp:spPr>
        <a:xfrm>
          <a:off x="1270848" y="868"/>
          <a:ext cx="1208587" cy="785581"/>
        </a:xfrm>
        <a:prstGeom prst="roundRect">
          <a:avLst/>
        </a:prstGeom>
        <a:solidFill>
          <a:srgbClr val="16374A"/>
        </a:solidFill>
        <a:ln w="19050" cap="flat" cmpd="sng" algn="ctr">
          <a:solidFill>
            <a:srgbClr val="16374A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4572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Data collection</a:t>
          </a:r>
        </a:p>
      </dsp:txBody>
      <dsp:txXfrm>
        <a:off x="1309197" y="39217"/>
        <a:ext cx="1131889" cy="708883"/>
      </dsp:txXfrm>
    </dsp:sp>
    <dsp:sp modelId="{93E529AF-6DD0-4342-A1DA-88D1118C5447}">
      <dsp:nvSpPr>
        <dsp:cNvPr id="0" name=""/>
        <dsp:cNvSpPr/>
      </dsp:nvSpPr>
      <dsp:spPr>
        <a:xfrm>
          <a:off x="827929" y="393659"/>
          <a:ext cx="2094424" cy="2094424"/>
        </a:xfrm>
        <a:custGeom>
          <a:avLst/>
          <a:gdLst/>
          <a:ahLst/>
          <a:cxnLst/>
          <a:rect l="0" t="0" r="0" b="0"/>
          <a:pathLst>
            <a:path>
              <a:moveTo>
                <a:pt x="1813537" y="333490"/>
              </a:moveTo>
              <a:arcTo wR="1047212" hR="1047212" stAng="19022135" swAng="2300889"/>
            </a:path>
          </a:pathLst>
        </a:custGeom>
        <a:noFill/>
        <a:ln w="19050" cap="flat" cmpd="sng" algn="ctr">
          <a:solidFill>
            <a:srgbClr val="16374A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709FA5-0B4B-470B-8774-935E982682F6}">
      <dsp:nvSpPr>
        <dsp:cNvPr id="0" name=""/>
        <dsp:cNvSpPr/>
      </dsp:nvSpPr>
      <dsp:spPr>
        <a:xfrm>
          <a:off x="2177760" y="1571686"/>
          <a:ext cx="1208587" cy="785581"/>
        </a:xfrm>
        <a:prstGeom prst="roundRect">
          <a:avLst/>
        </a:prstGeom>
        <a:solidFill>
          <a:srgbClr val="16374A"/>
        </a:solidFill>
        <a:ln w="19050" cap="flat" cmpd="sng" algn="ctr">
          <a:solidFill>
            <a:srgbClr val="16374A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4572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Data Analysis</a:t>
          </a:r>
        </a:p>
      </dsp:txBody>
      <dsp:txXfrm>
        <a:off x="2216109" y="1610035"/>
        <a:ext cx="1131889" cy="708883"/>
      </dsp:txXfrm>
    </dsp:sp>
    <dsp:sp modelId="{BC211A9F-D74F-44C9-8854-D2D3B9C0BD04}">
      <dsp:nvSpPr>
        <dsp:cNvPr id="0" name=""/>
        <dsp:cNvSpPr/>
      </dsp:nvSpPr>
      <dsp:spPr>
        <a:xfrm>
          <a:off x="827929" y="393659"/>
          <a:ext cx="2094424" cy="2094424"/>
        </a:xfrm>
        <a:custGeom>
          <a:avLst/>
          <a:gdLst/>
          <a:ahLst/>
          <a:cxnLst/>
          <a:rect l="0" t="0" r="0" b="0"/>
          <a:pathLst>
            <a:path>
              <a:moveTo>
                <a:pt x="1368268" y="2043994"/>
              </a:moveTo>
              <a:arcTo wR="1047212" hR="1047212" stAng="4328796" swAng="2142407"/>
            </a:path>
          </a:pathLst>
        </a:custGeom>
        <a:noFill/>
        <a:ln w="19050" cap="flat" cmpd="sng" algn="ctr">
          <a:solidFill>
            <a:srgbClr val="16374A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619D37-7EB5-414F-8538-AA656BC71CA2}">
      <dsp:nvSpPr>
        <dsp:cNvPr id="0" name=""/>
        <dsp:cNvSpPr/>
      </dsp:nvSpPr>
      <dsp:spPr>
        <a:xfrm>
          <a:off x="363935" y="1571686"/>
          <a:ext cx="1208587" cy="785581"/>
        </a:xfrm>
        <a:prstGeom prst="roundRect">
          <a:avLst/>
        </a:prstGeom>
        <a:solidFill>
          <a:srgbClr val="16374A"/>
        </a:solidFill>
        <a:ln w="19050" cap="flat" cmpd="sng" algn="ctr">
          <a:solidFill>
            <a:srgbClr val="16374A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bg1"/>
              </a:solidFill>
            </a:rPr>
            <a:t>Theoretical sampling</a:t>
          </a:r>
        </a:p>
      </dsp:txBody>
      <dsp:txXfrm>
        <a:off x="402284" y="1610035"/>
        <a:ext cx="1131889" cy="708883"/>
      </dsp:txXfrm>
    </dsp:sp>
    <dsp:sp modelId="{DA949547-5CA2-417D-A1E8-AD7DB4C53E86}">
      <dsp:nvSpPr>
        <dsp:cNvPr id="0" name=""/>
        <dsp:cNvSpPr/>
      </dsp:nvSpPr>
      <dsp:spPr>
        <a:xfrm>
          <a:off x="827929" y="393659"/>
          <a:ext cx="2094424" cy="2094424"/>
        </a:xfrm>
        <a:custGeom>
          <a:avLst/>
          <a:gdLst/>
          <a:ahLst/>
          <a:cxnLst/>
          <a:rect l="0" t="0" r="0" b="0"/>
          <a:pathLst>
            <a:path>
              <a:moveTo>
                <a:pt x="3397" y="962930"/>
              </a:moveTo>
              <a:arcTo wR="1047212" hR="1047212" stAng="11076976" swAng="2300889"/>
            </a:path>
          </a:pathLst>
        </a:custGeom>
        <a:noFill/>
        <a:ln w="19050" cap="flat" cmpd="sng" algn="ctr">
          <a:solidFill>
            <a:srgbClr val="16374A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E9607-A905-415E-8506-4F84AD7215CD}">
      <dsp:nvSpPr>
        <dsp:cNvPr id="0" name=""/>
        <dsp:cNvSpPr/>
      </dsp:nvSpPr>
      <dsp:spPr>
        <a:xfrm>
          <a:off x="1051739" y="941"/>
          <a:ext cx="949621" cy="617253"/>
        </a:xfrm>
        <a:prstGeom prst="roundRect">
          <a:avLst/>
        </a:prstGeom>
        <a:solidFill>
          <a:srgbClr val="D9D9D9"/>
        </a:solidFill>
        <a:ln w="17145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ysClr val="windowText" lastClr="000000"/>
              </a:solidFill>
            </a:rPr>
            <a:t>Data</a:t>
          </a:r>
        </a:p>
      </dsp:txBody>
      <dsp:txXfrm>
        <a:off x="1081871" y="31073"/>
        <a:ext cx="889357" cy="556989"/>
      </dsp:txXfrm>
    </dsp:sp>
    <dsp:sp modelId="{93E529AF-6DD0-4342-A1DA-88D1118C5447}">
      <dsp:nvSpPr>
        <dsp:cNvPr id="0" name=""/>
        <dsp:cNvSpPr/>
      </dsp:nvSpPr>
      <dsp:spPr>
        <a:xfrm>
          <a:off x="704256" y="309568"/>
          <a:ext cx="1644586" cy="1644586"/>
        </a:xfrm>
        <a:custGeom>
          <a:avLst/>
          <a:gdLst/>
          <a:ahLst/>
          <a:cxnLst/>
          <a:rect l="0" t="0" r="0" b="0"/>
          <a:pathLst>
            <a:path>
              <a:moveTo>
                <a:pt x="1424216" y="262066"/>
              </a:moveTo>
              <a:arcTo wR="822293" hR="822293" stAng="19023291" swAng="2299307"/>
            </a:path>
          </a:pathLst>
        </a:custGeom>
        <a:noFill/>
        <a:ln w="19050" cap="flat" cmpd="sng" algn="ctr">
          <a:solidFill>
            <a:srgbClr val="D9D9D9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709FA5-0B4B-470B-8774-935E982682F6}">
      <dsp:nvSpPr>
        <dsp:cNvPr id="0" name=""/>
        <dsp:cNvSpPr/>
      </dsp:nvSpPr>
      <dsp:spPr>
        <a:xfrm>
          <a:off x="1763865" y="1234380"/>
          <a:ext cx="949621" cy="617253"/>
        </a:xfrm>
        <a:prstGeom prst="roundRect">
          <a:avLst/>
        </a:prstGeom>
        <a:solidFill>
          <a:srgbClr val="D9D9D9"/>
        </a:solidFill>
        <a:ln w="17145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ysClr val="windowText" lastClr="000000"/>
              </a:solidFill>
            </a:rPr>
            <a:t>Coding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ysClr val="windowText" lastClr="000000"/>
              </a:solidFill>
            </a:rPr>
            <a:t>(first- and second-cycle)</a:t>
          </a:r>
        </a:p>
      </dsp:txBody>
      <dsp:txXfrm>
        <a:off x="1793997" y="1264512"/>
        <a:ext cx="889357" cy="556989"/>
      </dsp:txXfrm>
    </dsp:sp>
    <dsp:sp modelId="{BC211A9F-D74F-44C9-8854-D2D3B9C0BD04}">
      <dsp:nvSpPr>
        <dsp:cNvPr id="0" name=""/>
        <dsp:cNvSpPr/>
      </dsp:nvSpPr>
      <dsp:spPr>
        <a:xfrm>
          <a:off x="704256" y="309568"/>
          <a:ext cx="1644586" cy="1644586"/>
        </a:xfrm>
        <a:custGeom>
          <a:avLst/>
          <a:gdLst/>
          <a:ahLst/>
          <a:cxnLst/>
          <a:rect l="0" t="0" r="0" b="0"/>
          <a:pathLst>
            <a:path>
              <a:moveTo>
                <a:pt x="1074138" y="1605069"/>
              </a:moveTo>
              <a:arcTo wR="822293" hR="822293" stAng="4329915" swAng="2140170"/>
            </a:path>
          </a:pathLst>
        </a:custGeom>
        <a:noFill/>
        <a:ln w="19050" cap="flat" cmpd="sng" algn="ctr">
          <a:solidFill>
            <a:srgbClr val="D9D9D9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619D37-7EB5-414F-8538-AA656BC71CA2}">
      <dsp:nvSpPr>
        <dsp:cNvPr id="0" name=""/>
        <dsp:cNvSpPr/>
      </dsp:nvSpPr>
      <dsp:spPr>
        <a:xfrm>
          <a:off x="339612" y="1234380"/>
          <a:ext cx="949621" cy="617253"/>
        </a:xfrm>
        <a:prstGeom prst="roundRect">
          <a:avLst/>
        </a:prstGeom>
        <a:solidFill>
          <a:srgbClr val="D9D9D9"/>
        </a:solidFill>
        <a:ln w="17145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ysClr val="windowText" lastClr="000000"/>
              </a:solidFill>
            </a:rPr>
            <a:t>Literature</a:t>
          </a:r>
        </a:p>
      </dsp:txBody>
      <dsp:txXfrm>
        <a:off x="369744" y="1264512"/>
        <a:ext cx="889357" cy="556989"/>
      </dsp:txXfrm>
    </dsp:sp>
    <dsp:sp modelId="{DA949547-5CA2-417D-A1E8-AD7DB4C53E86}">
      <dsp:nvSpPr>
        <dsp:cNvPr id="0" name=""/>
        <dsp:cNvSpPr/>
      </dsp:nvSpPr>
      <dsp:spPr>
        <a:xfrm>
          <a:off x="704256" y="309568"/>
          <a:ext cx="1644586" cy="1644586"/>
        </a:xfrm>
        <a:custGeom>
          <a:avLst/>
          <a:gdLst/>
          <a:ahLst/>
          <a:cxnLst/>
          <a:rect l="0" t="0" r="0" b="0"/>
          <a:pathLst>
            <a:path>
              <a:moveTo>
                <a:pt x="2675" y="756011"/>
              </a:moveTo>
              <a:arcTo wR="822293" hR="822293" stAng="11077402" swAng="2299307"/>
            </a:path>
          </a:pathLst>
        </a:custGeom>
        <a:noFill/>
        <a:ln w="19050" cap="flat" cmpd="sng" algn="ctr">
          <a:solidFill>
            <a:srgbClr val="D9D9D9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8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05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4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84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7"/>
            <a:ext cx="7315200" cy="4241866"/>
          </a:xfrm>
        </p:spPr>
        <p:txBody>
          <a:bodyPr anchor="t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29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51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92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7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60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83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BBD8BF-2575-4724-A891-B2B6674120ED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24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effrey.buckley@tus.i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6B177-2C04-7E51-78B9-D23D6B1802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Sampling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BB8054-27A2-0C35-048A-11E2EBB838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Jeff Buckley, PhD.</a:t>
            </a:r>
          </a:p>
          <a:p>
            <a:r>
              <a:rPr lang="en-GB" dirty="0">
                <a:hlinkClick r:id="rId2"/>
              </a:rPr>
              <a:t>Jeffrey.buckley@tus.ie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107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1A42A-0355-DA15-37ED-801CFD62E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Theoretical saturation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06299BC-296A-D2E7-4FFA-39927A79B8EB}"/>
              </a:ext>
            </a:extLst>
          </p:cNvPr>
          <p:cNvSpPr/>
          <p:nvPr/>
        </p:nvSpPr>
        <p:spPr>
          <a:xfrm>
            <a:off x="3745322" y="1960255"/>
            <a:ext cx="3381887" cy="3421415"/>
          </a:xfrm>
          <a:prstGeom prst="roundRect">
            <a:avLst>
              <a:gd name="adj" fmla="val 4634"/>
            </a:avLst>
          </a:prstGeom>
          <a:solidFill>
            <a:prstClr val="white">
              <a:lumMod val="85000"/>
            </a:prstClr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pPr algn="ctr"/>
            <a:endParaRPr lang="en-GB" sz="1400">
              <a:solidFill>
                <a:sysClr val="windowText" lastClr="000000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B0993B-AA2A-364D-319A-CA50CA4EE880}"/>
              </a:ext>
            </a:extLst>
          </p:cNvPr>
          <p:cNvCxnSpPr>
            <a:cxnSpLocks/>
          </p:cNvCxnSpPr>
          <p:nvPr/>
        </p:nvCxnSpPr>
        <p:spPr>
          <a:xfrm flipV="1">
            <a:off x="5883670" y="1707476"/>
            <a:ext cx="1374157" cy="2267815"/>
          </a:xfrm>
          <a:prstGeom prst="line">
            <a:avLst/>
          </a:prstGeom>
          <a:ln w="19050">
            <a:solidFill>
              <a:srgbClr val="16374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036719D-F09D-6E17-1F28-7F5383CD4E4F}"/>
              </a:ext>
            </a:extLst>
          </p:cNvPr>
          <p:cNvCxnSpPr>
            <a:cxnSpLocks/>
          </p:cNvCxnSpPr>
          <p:nvPr/>
        </p:nvCxnSpPr>
        <p:spPr>
          <a:xfrm flipV="1">
            <a:off x="6968067" y="3718227"/>
            <a:ext cx="2858643" cy="1059680"/>
          </a:xfrm>
          <a:prstGeom prst="line">
            <a:avLst/>
          </a:prstGeom>
          <a:ln w="19050">
            <a:solidFill>
              <a:srgbClr val="16374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BAF46A2D-1C0E-069A-6A64-4EDAC68AB9BC}"/>
              </a:ext>
            </a:extLst>
          </p:cNvPr>
          <p:cNvSpPr/>
          <p:nvPr/>
        </p:nvSpPr>
        <p:spPr>
          <a:xfrm>
            <a:off x="7300859" y="1476318"/>
            <a:ext cx="2815789" cy="2175586"/>
          </a:xfrm>
          <a:prstGeom prst="roundRect">
            <a:avLst>
              <a:gd name="adj" fmla="val 8368"/>
            </a:avLst>
          </a:prstGeom>
          <a:solidFill>
            <a:srgbClr val="16374A"/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83820" tIns="83820" rIns="83820" bIns="83820" numCol="1" spcCol="1270" anchor="ctr" anchorCtr="0">
            <a:noAutofit/>
          </a:bodyPr>
          <a:lstStyle/>
          <a:p>
            <a:endParaRPr lang="en-GB"/>
          </a:p>
        </p:txBody>
      </p:sp>
      <p:graphicFrame>
        <p:nvGraphicFramePr>
          <p:cNvPr id="22" name="Diagram 21">
            <a:extLst>
              <a:ext uri="{FF2B5EF4-FFF2-40B4-BE49-F238E27FC236}">
                <a16:creationId xmlns:a16="http://schemas.microsoft.com/office/drawing/2014/main" id="{FB091835-93C2-290A-0775-793D964458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9105732"/>
              </p:ext>
            </p:extLst>
          </p:nvPr>
        </p:nvGraphicFramePr>
        <p:xfrm>
          <a:off x="3567319" y="2459535"/>
          <a:ext cx="3750284" cy="2633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3" name="Diagram 22">
            <a:extLst>
              <a:ext uri="{FF2B5EF4-FFF2-40B4-BE49-F238E27FC236}">
                <a16:creationId xmlns:a16="http://schemas.microsoft.com/office/drawing/2014/main" id="{7ACED39F-BCB8-AB80-8FC0-B0581DE9FF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1820972"/>
              </p:ext>
            </p:extLst>
          </p:nvPr>
        </p:nvGraphicFramePr>
        <p:xfrm>
          <a:off x="7203961" y="1557254"/>
          <a:ext cx="3053100" cy="2069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AC46FD7-4659-DF15-8C69-2F3E87026ED6}"/>
              </a:ext>
            </a:extLst>
          </p:cNvPr>
          <p:cNvCxnSpPr>
            <a:cxnSpLocks/>
          </p:cNvCxnSpPr>
          <p:nvPr/>
        </p:nvCxnSpPr>
        <p:spPr>
          <a:xfrm>
            <a:off x="7044267" y="4568496"/>
            <a:ext cx="3301297" cy="0"/>
          </a:xfrm>
          <a:prstGeom prst="straightConnector1">
            <a:avLst/>
          </a:prstGeom>
          <a:noFill/>
          <a:ln w="19050" cap="flat" cmpd="sng" algn="ctr">
            <a:solidFill>
              <a:srgbClr val="16374A"/>
            </a:solidFill>
            <a:prstDash val="solid"/>
            <a:tailEnd type="arrow"/>
          </a:ln>
          <a:effectLst/>
        </p:spPr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FEEDF8AB-385E-D7EC-3BFA-47556AEC2F57}"/>
              </a:ext>
            </a:extLst>
          </p:cNvPr>
          <p:cNvSpPr/>
          <p:nvPr/>
        </p:nvSpPr>
        <p:spPr>
          <a:xfrm>
            <a:off x="10397476" y="4084601"/>
            <a:ext cx="1235724" cy="967789"/>
          </a:xfrm>
          <a:prstGeom prst="roundRect">
            <a:avLst/>
          </a:prstGeom>
          <a:solidFill>
            <a:prstClr val="white">
              <a:lumMod val="85000"/>
            </a:prstClr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pPr algn="ctr"/>
            <a:r>
              <a:rPr lang="en-GB" sz="1400" dirty="0">
                <a:solidFill>
                  <a:sysClr val="windowText" lastClr="000000"/>
                </a:solidFill>
              </a:rPr>
              <a:t>Theoretical</a:t>
            </a:r>
          </a:p>
          <a:p>
            <a:pPr algn="ctr"/>
            <a:r>
              <a:rPr lang="en-GB" sz="1400" dirty="0">
                <a:solidFill>
                  <a:sysClr val="windowText" lastClr="000000"/>
                </a:solidFill>
              </a:rPr>
              <a:t>Saturation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3B2C6D8D-4C7A-6F6E-94BC-95B6F1BFF7C6}"/>
              </a:ext>
            </a:extLst>
          </p:cNvPr>
          <p:cNvSpPr/>
          <p:nvPr/>
        </p:nvSpPr>
        <p:spPr>
          <a:xfrm>
            <a:off x="10397476" y="2338577"/>
            <a:ext cx="1235724" cy="967789"/>
          </a:xfrm>
          <a:prstGeom prst="roundRect">
            <a:avLst/>
          </a:prstGeom>
          <a:solidFill>
            <a:prstClr val="white">
              <a:lumMod val="85000"/>
            </a:prstClr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pPr algn="ctr"/>
            <a:r>
              <a:rPr lang="en-GB" sz="1400" dirty="0">
                <a:solidFill>
                  <a:sysClr val="windowText" lastClr="000000"/>
                </a:solidFill>
              </a:rPr>
              <a:t>Substantive</a:t>
            </a:r>
          </a:p>
          <a:p>
            <a:pPr algn="ctr"/>
            <a:r>
              <a:rPr lang="en-GB" sz="1400" dirty="0">
                <a:solidFill>
                  <a:sysClr val="windowText" lastClr="000000"/>
                </a:solidFill>
              </a:rPr>
              <a:t>Theory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3E6EDF3-8D01-DC58-49DD-324F7010139E}"/>
              </a:ext>
            </a:extLst>
          </p:cNvPr>
          <p:cNvCxnSpPr>
            <a:cxnSpLocks/>
          </p:cNvCxnSpPr>
          <p:nvPr/>
        </p:nvCxnSpPr>
        <p:spPr>
          <a:xfrm flipV="1">
            <a:off x="11020648" y="3375834"/>
            <a:ext cx="0" cy="599457"/>
          </a:xfrm>
          <a:prstGeom prst="straightConnector1">
            <a:avLst/>
          </a:prstGeom>
          <a:noFill/>
          <a:ln w="19050" cap="flat" cmpd="sng" algn="ctr">
            <a:solidFill>
              <a:srgbClr val="16374A"/>
            </a:solidFill>
            <a:prstDash val="soli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08026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5C57A-4BC0-27DA-DD38-82E07BEB4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stopping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DDF34-155F-7DDF-CF97-7D4D937E3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Resource limitations</a:t>
            </a:r>
          </a:p>
          <a:p>
            <a:r>
              <a:rPr lang="en-US" dirty="0"/>
              <a:t>Collecting data from an entire population (e.g., educational research where N students were in a lesson and data is collected from all of them).</a:t>
            </a:r>
          </a:p>
          <a:p>
            <a:endParaRPr lang="en-US" dirty="0"/>
          </a:p>
          <a:p>
            <a:r>
              <a:rPr lang="en-US" dirty="0"/>
              <a:t>Important:</a:t>
            </a:r>
          </a:p>
          <a:p>
            <a:pPr lvl="1"/>
            <a:r>
              <a:rPr lang="en-US" dirty="0"/>
              <a:t>Transparency in sampling methodology</a:t>
            </a:r>
          </a:p>
          <a:p>
            <a:pPr lvl="1"/>
            <a:r>
              <a:rPr lang="en-US" dirty="0"/>
              <a:t>Acknowledging any limitations</a:t>
            </a:r>
          </a:p>
        </p:txBody>
      </p:sp>
    </p:spTree>
    <p:extLst>
      <p:ext uri="{BB962C8B-B14F-4D97-AF65-F5344CB8AC3E}">
        <p14:creationId xmlns:p14="http://schemas.microsoft.com/office/powerpoint/2010/main" val="4174621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7B045-BD4D-CADA-A9FB-2081ACD1A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C7E08-13D7-63C0-7A14-A2A872967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Quantitative sampling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5699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E852C-0887-1BEB-EABE-66B103CC8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Sampling methodologies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5FA7A-F225-9A4A-B359-44AEAE041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Probability sampling (e.g., random samples</a:t>
            </a:r>
            <a:r>
              <a:rPr lang="en-US" dirty="0"/>
              <a:t>)</a:t>
            </a:r>
          </a:p>
          <a:p>
            <a:r>
              <a:rPr lang="en-US" dirty="0"/>
              <a:t>Every member of a population has an equal chance (probability) of being invited/selected to participate in a study.</a:t>
            </a:r>
          </a:p>
          <a:p>
            <a:endParaRPr lang="en-US" dirty="0"/>
          </a:p>
          <a:p>
            <a:r>
              <a:rPr lang="en-US" b="1" dirty="0"/>
              <a:t>Non-probability sampling</a:t>
            </a:r>
          </a:p>
          <a:p>
            <a:r>
              <a:rPr lang="en-US" dirty="0"/>
              <a:t>The sample is selected based on non-random criteria.</a:t>
            </a:r>
          </a:p>
          <a:p>
            <a:r>
              <a:rPr lang="en-US" dirty="0" err="1"/>
              <a:t>MacNealy</a:t>
            </a:r>
            <a:r>
              <a:rPr lang="en-US" dirty="0"/>
              <a:t> (1999) defines non-probability samples as those that can be “used in circumstances where probability samples cannot be obtained or where levels of confidence are not that important” (p. 156).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4095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C7178-1083-564E-64BD-561553462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Population representation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A4A32BB-2CD6-EAAF-5C6E-62F43E55E794}"/>
              </a:ext>
            </a:extLst>
          </p:cNvPr>
          <p:cNvSpPr/>
          <p:nvPr/>
        </p:nvSpPr>
        <p:spPr>
          <a:xfrm>
            <a:off x="3666067" y="1447508"/>
            <a:ext cx="7917770" cy="3809507"/>
          </a:xfrm>
          <a:prstGeom prst="roundRect">
            <a:avLst>
              <a:gd name="adj" fmla="val 282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E1727DF-841D-FC59-3F3F-E12848D80236}"/>
              </a:ext>
            </a:extLst>
          </p:cNvPr>
          <p:cNvGrpSpPr/>
          <p:nvPr/>
        </p:nvGrpSpPr>
        <p:grpSpPr>
          <a:xfrm>
            <a:off x="5622346" y="1563055"/>
            <a:ext cx="3857984" cy="2000443"/>
            <a:chOff x="334108" y="2417884"/>
            <a:chExt cx="5715000" cy="2435470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2B85AAC-7B65-DB9C-937B-AA5D2DAB8000}"/>
                </a:ext>
              </a:extLst>
            </p:cNvPr>
            <p:cNvSpPr/>
            <p:nvPr/>
          </p:nvSpPr>
          <p:spPr>
            <a:xfrm>
              <a:off x="334108" y="2417885"/>
              <a:ext cx="2857500" cy="2435469"/>
            </a:xfrm>
            <a:custGeom>
              <a:avLst/>
              <a:gdLst>
                <a:gd name="connsiteX0" fmla="*/ 0 w 2857500"/>
                <a:gd name="connsiteY0" fmla="*/ 2435469 h 2435469"/>
                <a:gd name="connsiteX1" fmla="*/ 571500 w 2857500"/>
                <a:gd name="connsiteY1" fmla="*/ 2404696 h 2435469"/>
                <a:gd name="connsiteX2" fmla="*/ 1033096 w 2857500"/>
                <a:gd name="connsiteY2" fmla="*/ 2268415 h 2435469"/>
                <a:gd name="connsiteX3" fmla="*/ 1428750 w 2857500"/>
                <a:gd name="connsiteY3" fmla="*/ 1947496 h 2435469"/>
                <a:gd name="connsiteX4" fmla="*/ 1758461 w 2857500"/>
                <a:gd name="connsiteY4" fmla="*/ 1389184 h 2435469"/>
                <a:gd name="connsiteX5" fmla="*/ 1921119 w 2857500"/>
                <a:gd name="connsiteY5" fmla="*/ 905607 h 2435469"/>
                <a:gd name="connsiteX6" fmla="*/ 2096965 w 2857500"/>
                <a:gd name="connsiteY6" fmla="*/ 483577 h 2435469"/>
                <a:gd name="connsiteX7" fmla="*/ 2466242 w 2857500"/>
                <a:gd name="connsiteY7" fmla="*/ 83527 h 2435469"/>
                <a:gd name="connsiteX8" fmla="*/ 2857500 w 2857500"/>
                <a:gd name="connsiteY8" fmla="*/ 0 h 2435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57500" h="2435469">
                  <a:moveTo>
                    <a:pt x="0" y="2435469"/>
                  </a:moveTo>
                  <a:cubicBezTo>
                    <a:pt x="199658" y="2434003"/>
                    <a:pt x="399317" y="2432538"/>
                    <a:pt x="571500" y="2404696"/>
                  </a:cubicBezTo>
                  <a:cubicBezTo>
                    <a:pt x="743683" y="2376854"/>
                    <a:pt x="890221" y="2344615"/>
                    <a:pt x="1033096" y="2268415"/>
                  </a:cubicBezTo>
                  <a:cubicBezTo>
                    <a:pt x="1175971" y="2192215"/>
                    <a:pt x="1307856" y="2094034"/>
                    <a:pt x="1428750" y="1947496"/>
                  </a:cubicBezTo>
                  <a:cubicBezTo>
                    <a:pt x="1549644" y="1800958"/>
                    <a:pt x="1676400" y="1562832"/>
                    <a:pt x="1758461" y="1389184"/>
                  </a:cubicBezTo>
                  <a:cubicBezTo>
                    <a:pt x="1840523" y="1215536"/>
                    <a:pt x="1864702" y="1056541"/>
                    <a:pt x="1921119" y="905607"/>
                  </a:cubicBezTo>
                  <a:cubicBezTo>
                    <a:pt x="1977536" y="754673"/>
                    <a:pt x="2006111" y="620590"/>
                    <a:pt x="2096965" y="483577"/>
                  </a:cubicBezTo>
                  <a:cubicBezTo>
                    <a:pt x="2187819" y="346564"/>
                    <a:pt x="2339486" y="164123"/>
                    <a:pt x="2466242" y="83527"/>
                  </a:cubicBezTo>
                  <a:cubicBezTo>
                    <a:pt x="2592998" y="2931"/>
                    <a:pt x="2725249" y="1465"/>
                    <a:pt x="2857500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8DE206-E7A1-3256-509E-7212C1F95CB8}"/>
                </a:ext>
              </a:extLst>
            </p:cNvPr>
            <p:cNvSpPr/>
            <p:nvPr/>
          </p:nvSpPr>
          <p:spPr>
            <a:xfrm flipH="1">
              <a:off x="3191608" y="2417884"/>
              <a:ext cx="2857500" cy="2435469"/>
            </a:xfrm>
            <a:custGeom>
              <a:avLst/>
              <a:gdLst>
                <a:gd name="connsiteX0" fmla="*/ 0 w 2857500"/>
                <a:gd name="connsiteY0" fmla="*/ 2435469 h 2435469"/>
                <a:gd name="connsiteX1" fmla="*/ 571500 w 2857500"/>
                <a:gd name="connsiteY1" fmla="*/ 2404696 h 2435469"/>
                <a:gd name="connsiteX2" fmla="*/ 1033096 w 2857500"/>
                <a:gd name="connsiteY2" fmla="*/ 2268415 h 2435469"/>
                <a:gd name="connsiteX3" fmla="*/ 1428750 w 2857500"/>
                <a:gd name="connsiteY3" fmla="*/ 1947496 h 2435469"/>
                <a:gd name="connsiteX4" fmla="*/ 1758461 w 2857500"/>
                <a:gd name="connsiteY4" fmla="*/ 1389184 h 2435469"/>
                <a:gd name="connsiteX5" fmla="*/ 1921119 w 2857500"/>
                <a:gd name="connsiteY5" fmla="*/ 905607 h 2435469"/>
                <a:gd name="connsiteX6" fmla="*/ 2096965 w 2857500"/>
                <a:gd name="connsiteY6" fmla="*/ 483577 h 2435469"/>
                <a:gd name="connsiteX7" fmla="*/ 2466242 w 2857500"/>
                <a:gd name="connsiteY7" fmla="*/ 83527 h 2435469"/>
                <a:gd name="connsiteX8" fmla="*/ 2857500 w 2857500"/>
                <a:gd name="connsiteY8" fmla="*/ 0 h 2435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57500" h="2435469">
                  <a:moveTo>
                    <a:pt x="0" y="2435469"/>
                  </a:moveTo>
                  <a:cubicBezTo>
                    <a:pt x="199658" y="2434003"/>
                    <a:pt x="399317" y="2432538"/>
                    <a:pt x="571500" y="2404696"/>
                  </a:cubicBezTo>
                  <a:cubicBezTo>
                    <a:pt x="743683" y="2376854"/>
                    <a:pt x="890221" y="2344615"/>
                    <a:pt x="1033096" y="2268415"/>
                  </a:cubicBezTo>
                  <a:cubicBezTo>
                    <a:pt x="1175971" y="2192215"/>
                    <a:pt x="1307856" y="2094034"/>
                    <a:pt x="1428750" y="1947496"/>
                  </a:cubicBezTo>
                  <a:cubicBezTo>
                    <a:pt x="1549644" y="1800958"/>
                    <a:pt x="1676400" y="1562832"/>
                    <a:pt x="1758461" y="1389184"/>
                  </a:cubicBezTo>
                  <a:cubicBezTo>
                    <a:pt x="1840523" y="1215536"/>
                    <a:pt x="1864702" y="1056541"/>
                    <a:pt x="1921119" y="905607"/>
                  </a:cubicBezTo>
                  <a:cubicBezTo>
                    <a:pt x="1977536" y="754673"/>
                    <a:pt x="2006111" y="620590"/>
                    <a:pt x="2096965" y="483577"/>
                  </a:cubicBezTo>
                  <a:cubicBezTo>
                    <a:pt x="2187819" y="346564"/>
                    <a:pt x="2339486" y="164123"/>
                    <a:pt x="2466242" y="83527"/>
                  </a:cubicBezTo>
                  <a:cubicBezTo>
                    <a:pt x="2592998" y="2931"/>
                    <a:pt x="2725249" y="1465"/>
                    <a:pt x="2857500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434C915-03B4-A3D4-B584-9E03BD4E1039}"/>
                </a:ext>
              </a:extLst>
            </p:cNvPr>
            <p:cNvCxnSpPr>
              <a:cxnSpLocks/>
              <a:endCxn id="27" idx="0"/>
            </p:cNvCxnSpPr>
            <p:nvPr/>
          </p:nvCxnSpPr>
          <p:spPr>
            <a:xfrm>
              <a:off x="334108" y="4853353"/>
              <a:ext cx="5715000" cy="0"/>
            </a:xfrm>
            <a:prstGeom prst="lin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0D1CC8F-D552-0936-B7A0-5D60779FDFE2}"/>
              </a:ext>
            </a:extLst>
          </p:cNvPr>
          <p:cNvGrpSpPr/>
          <p:nvPr/>
        </p:nvGrpSpPr>
        <p:grpSpPr>
          <a:xfrm>
            <a:off x="6446164" y="4008595"/>
            <a:ext cx="2210347" cy="1146110"/>
            <a:chOff x="334108" y="2417884"/>
            <a:chExt cx="5715000" cy="243547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9B2924C-CA79-5FB2-9973-4245804575F9}"/>
                </a:ext>
              </a:extLst>
            </p:cNvPr>
            <p:cNvSpPr/>
            <p:nvPr/>
          </p:nvSpPr>
          <p:spPr>
            <a:xfrm>
              <a:off x="334108" y="2417885"/>
              <a:ext cx="2857500" cy="2435469"/>
            </a:xfrm>
            <a:custGeom>
              <a:avLst/>
              <a:gdLst>
                <a:gd name="connsiteX0" fmla="*/ 0 w 2857500"/>
                <a:gd name="connsiteY0" fmla="*/ 2435469 h 2435469"/>
                <a:gd name="connsiteX1" fmla="*/ 571500 w 2857500"/>
                <a:gd name="connsiteY1" fmla="*/ 2404696 h 2435469"/>
                <a:gd name="connsiteX2" fmla="*/ 1033096 w 2857500"/>
                <a:gd name="connsiteY2" fmla="*/ 2268415 h 2435469"/>
                <a:gd name="connsiteX3" fmla="*/ 1428750 w 2857500"/>
                <a:gd name="connsiteY3" fmla="*/ 1947496 h 2435469"/>
                <a:gd name="connsiteX4" fmla="*/ 1758461 w 2857500"/>
                <a:gd name="connsiteY4" fmla="*/ 1389184 h 2435469"/>
                <a:gd name="connsiteX5" fmla="*/ 1921119 w 2857500"/>
                <a:gd name="connsiteY5" fmla="*/ 905607 h 2435469"/>
                <a:gd name="connsiteX6" fmla="*/ 2096965 w 2857500"/>
                <a:gd name="connsiteY6" fmla="*/ 483577 h 2435469"/>
                <a:gd name="connsiteX7" fmla="*/ 2466242 w 2857500"/>
                <a:gd name="connsiteY7" fmla="*/ 83527 h 2435469"/>
                <a:gd name="connsiteX8" fmla="*/ 2857500 w 2857500"/>
                <a:gd name="connsiteY8" fmla="*/ 0 h 2435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57500" h="2435469">
                  <a:moveTo>
                    <a:pt x="0" y="2435469"/>
                  </a:moveTo>
                  <a:cubicBezTo>
                    <a:pt x="199658" y="2434003"/>
                    <a:pt x="399317" y="2432538"/>
                    <a:pt x="571500" y="2404696"/>
                  </a:cubicBezTo>
                  <a:cubicBezTo>
                    <a:pt x="743683" y="2376854"/>
                    <a:pt x="890221" y="2344615"/>
                    <a:pt x="1033096" y="2268415"/>
                  </a:cubicBezTo>
                  <a:cubicBezTo>
                    <a:pt x="1175971" y="2192215"/>
                    <a:pt x="1307856" y="2094034"/>
                    <a:pt x="1428750" y="1947496"/>
                  </a:cubicBezTo>
                  <a:cubicBezTo>
                    <a:pt x="1549644" y="1800958"/>
                    <a:pt x="1676400" y="1562832"/>
                    <a:pt x="1758461" y="1389184"/>
                  </a:cubicBezTo>
                  <a:cubicBezTo>
                    <a:pt x="1840523" y="1215536"/>
                    <a:pt x="1864702" y="1056541"/>
                    <a:pt x="1921119" y="905607"/>
                  </a:cubicBezTo>
                  <a:cubicBezTo>
                    <a:pt x="1977536" y="754673"/>
                    <a:pt x="2006111" y="620590"/>
                    <a:pt x="2096965" y="483577"/>
                  </a:cubicBezTo>
                  <a:cubicBezTo>
                    <a:pt x="2187819" y="346564"/>
                    <a:pt x="2339486" y="164123"/>
                    <a:pt x="2466242" y="83527"/>
                  </a:cubicBezTo>
                  <a:cubicBezTo>
                    <a:pt x="2592998" y="2931"/>
                    <a:pt x="2725249" y="1465"/>
                    <a:pt x="2857500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A4E0B5-7EC7-884D-0C10-1AB2702270ED}"/>
                </a:ext>
              </a:extLst>
            </p:cNvPr>
            <p:cNvSpPr/>
            <p:nvPr/>
          </p:nvSpPr>
          <p:spPr>
            <a:xfrm flipH="1">
              <a:off x="3191608" y="2417884"/>
              <a:ext cx="2857500" cy="2435469"/>
            </a:xfrm>
            <a:custGeom>
              <a:avLst/>
              <a:gdLst>
                <a:gd name="connsiteX0" fmla="*/ 0 w 2857500"/>
                <a:gd name="connsiteY0" fmla="*/ 2435469 h 2435469"/>
                <a:gd name="connsiteX1" fmla="*/ 571500 w 2857500"/>
                <a:gd name="connsiteY1" fmla="*/ 2404696 h 2435469"/>
                <a:gd name="connsiteX2" fmla="*/ 1033096 w 2857500"/>
                <a:gd name="connsiteY2" fmla="*/ 2268415 h 2435469"/>
                <a:gd name="connsiteX3" fmla="*/ 1428750 w 2857500"/>
                <a:gd name="connsiteY3" fmla="*/ 1947496 h 2435469"/>
                <a:gd name="connsiteX4" fmla="*/ 1758461 w 2857500"/>
                <a:gd name="connsiteY4" fmla="*/ 1389184 h 2435469"/>
                <a:gd name="connsiteX5" fmla="*/ 1921119 w 2857500"/>
                <a:gd name="connsiteY5" fmla="*/ 905607 h 2435469"/>
                <a:gd name="connsiteX6" fmla="*/ 2096965 w 2857500"/>
                <a:gd name="connsiteY6" fmla="*/ 483577 h 2435469"/>
                <a:gd name="connsiteX7" fmla="*/ 2466242 w 2857500"/>
                <a:gd name="connsiteY7" fmla="*/ 83527 h 2435469"/>
                <a:gd name="connsiteX8" fmla="*/ 2857500 w 2857500"/>
                <a:gd name="connsiteY8" fmla="*/ 0 h 2435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57500" h="2435469">
                  <a:moveTo>
                    <a:pt x="0" y="2435469"/>
                  </a:moveTo>
                  <a:cubicBezTo>
                    <a:pt x="199658" y="2434003"/>
                    <a:pt x="399317" y="2432538"/>
                    <a:pt x="571500" y="2404696"/>
                  </a:cubicBezTo>
                  <a:cubicBezTo>
                    <a:pt x="743683" y="2376854"/>
                    <a:pt x="890221" y="2344615"/>
                    <a:pt x="1033096" y="2268415"/>
                  </a:cubicBezTo>
                  <a:cubicBezTo>
                    <a:pt x="1175971" y="2192215"/>
                    <a:pt x="1307856" y="2094034"/>
                    <a:pt x="1428750" y="1947496"/>
                  </a:cubicBezTo>
                  <a:cubicBezTo>
                    <a:pt x="1549644" y="1800958"/>
                    <a:pt x="1676400" y="1562832"/>
                    <a:pt x="1758461" y="1389184"/>
                  </a:cubicBezTo>
                  <a:cubicBezTo>
                    <a:pt x="1840523" y="1215536"/>
                    <a:pt x="1864702" y="1056541"/>
                    <a:pt x="1921119" y="905607"/>
                  </a:cubicBezTo>
                  <a:cubicBezTo>
                    <a:pt x="1977536" y="754673"/>
                    <a:pt x="2006111" y="620590"/>
                    <a:pt x="2096965" y="483577"/>
                  </a:cubicBezTo>
                  <a:cubicBezTo>
                    <a:pt x="2187819" y="346564"/>
                    <a:pt x="2339486" y="164123"/>
                    <a:pt x="2466242" y="83527"/>
                  </a:cubicBezTo>
                  <a:cubicBezTo>
                    <a:pt x="2592998" y="2931"/>
                    <a:pt x="2725249" y="1465"/>
                    <a:pt x="2857500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FBDC455-0F91-68EB-E3E9-68C72EF28E44}"/>
                </a:ext>
              </a:extLst>
            </p:cNvPr>
            <p:cNvCxnSpPr>
              <a:cxnSpLocks/>
              <a:endCxn id="24" idx="0"/>
            </p:cNvCxnSpPr>
            <p:nvPr/>
          </p:nvCxnSpPr>
          <p:spPr>
            <a:xfrm>
              <a:off x="334108" y="4853353"/>
              <a:ext cx="5715000" cy="0"/>
            </a:xfrm>
            <a:prstGeom prst="lin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7BB1172-BE6C-CFF1-D5E2-A3B5DE748734}"/>
              </a:ext>
            </a:extLst>
          </p:cNvPr>
          <p:cNvCxnSpPr>
            <a:cxnSpLocks/>
          </p:cNvCxnSpPr>
          <p:nvPr/>
        </p:nvCxnSpPr>
        <p:spPr>
          <a:xfrm>
            <a:off x="4041355" y="5165205"/>
            <a:ext cx="2210347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07D7CDD-1D2E-05A7-AAE2-1978266635A7}"/>
              </a:ext>
            </a:extLst>
          </p:cNvPr>
          <p:cNvCxnSpPr>
            <a:cxnSpLocks/>
            <a:stCxn id="11" idx="0"/>
            <a:endCxn id="12" idx="0"/>
          </p:cNvCxnSpPr>
          <p:nvPr/>
        </p:nvCxnSpPr>
        <p:spPr>
          <a:xfrm flipV="1">
            <a:off x="8877316" y="5140592"/>
            <a:ext cx="2356338" cy="4484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32B201D-0086-E3C5-EE2E-ECD648F8D49F}"/>
              </a:ext>
            </a:extLst>
          </p:cNvPr>
          <p:cNvSpPr/>
          <p:nvPr/>
        </p:nvSpPr>
        <p:spPr>
          <a:xfrm>
            <a:off x="4057805" y="4000144"/>
            <a:ext cx="1976474" cy="1162986"/>
          </a:xfrm>
          <a:custGeom>
            <a:avLst/>
            <a:gdLst>
              <a:gd name="connsiteX0" fmla="*/ 0 w 2927838"/>
              <a:gd name="connsiteY0" fmla="*/ 1415895 h 1415895"/>
              <a:gd name="connsiteX1" fmla="*/ 109904 w 2927838"/>
              <a:gd name="connsiteY1" fmla="*/ 1402706 h 1415895"/>
              <a:gd name="connsiteX2" fmla="*/ 241788 w 2927838"/>
              <a:gd name="connsiteY2" fmla="*/ 1354349 h 1415895"/>
              <a:gd name="connsiteX3" fmla="*/ 294542 w 2927838"/>
              <a:gd name="connsiteY3" fmla="*/ 1244445 h 1415895"/>
              <a:gd name="connsiteX4" fmla="*/ 373673 w 2927838"/>
              <a:gd name="connsiteY4" fmla="*/ 927922 h 1415895"/>
              <a:gd name="connsiteX5" fmla="*/ 439615 w 2927838"/>
              <a:gd name="connsiteY5" fmla="*/ 637776 h 1415895"/>
              <a:gd name="connsiteX6" fmla="*/ 514350 w 2927838"/>
              <a:gd name="connsiteY6" fmla="*/ 281687 h 1415895"/>
              <a:gd name="connsiteX7" fmla="*/ 558311 w 2927838"/>
              <a:gd name="connsiteY7" fmla="*/ 97049 h 1415895"/>
              <a:gd name="connsiteX8" fmla="*/ 633046 w 2927838"/>
              <a:gd name="connsiteY8" fmla="*/ 17918 h 1415895"/>
              <a:gd name="connsiteX9" fmla="*/ 677008 w 2927838"/>
              <a:gd name="connsiteY9" fmla="*/ 333 h 1415895"/>
              <a:gd name="connsiteX10" fmla="*/ 760535 w 2927838"/>
              <a:gd name="connsiteY10" fmla="*/ 26710 h 1415895"/>
              <a:gd name="connsiteX11" fmla="*/ 861646 w 2927838"/>
              <a:gd name="connsiteY11" fmla="*/ 123426 h 1415895"/>
              <a:gd name="connsiteX12" fmla="*/ 940777 w 2927838"/>
              <a:gd name="connsiteY12" fmla="*/ 303668 h 1415895"/>
              <a:gd name="connsiteX13" fmla="*/ 1028700 w 2927838"/>
              <a:gd name="connsiteY13" fmla="*/ 510287 h 1415895"/>
              <a:gd name="connsiteX14" fmla="*/ 1112227 w 2927838"/>
              <a:gd name="connsiteY14" fmla="*/ 681737 h 1415895"/>
              <a:gd name="connsiteX15" fmla="*/ 1222131 w 2927838"/>
              <a:gd name="connsiteY15" fmla="*/ 875168 h 1415895"/>
              <a:gd name="connsiteX16" fmla="*/ 1406769 w 2927838"/>
              <a:gd name="connsiteY16" fmla="*/ 1160918 h 1415895"/>
              <a:gd name="connsiteX17" fmla="*/ 1705708 w 2927838"/>
              <a:gd name="connsiteY17" fmla="*/ 1327972 h 1415895"/>
              <a:gd name="connsiteX18" fmla="*/ 1982665 w 2927838"/>
              <a:gd name="connsiteY18" fmla="*/ 1363141 h 1415895"/>
              <a:gd name="connsiteX19" fmla="*/ 2497015 w 2927838"/>
              <a:gd name="connsiteY19" fmla="*/ 1376329 h 1415895"/>
              <a:gd name="connsiteX20" fmla="*/ 2927838 w 2927838"/>
              <a:gd name="connsiteY20" fmla="*/ 1407102 h 1415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27838" h="1415895">
                <a:moveTo>
                  <a:pt x="0" y="1415895"/>
                </a:moveTo>
                <a:cubicBezTo>
                  <a:pt x="34803" y="1414429"/>
                  <a:pt x="69606" y="1412964"/>
                  <a:pt x="109904" y="1402706"/>
                </a:cubicBezTo>
                <a:cubicBezTo>
                  <a:pt x="150202" y="1392448"/>
                  <a:pt x="211015" y="1380726"/>
                  <a:pt x="241788" y="1354349"/>
                </a:cubicBezTo>
                <a:cubicBezTo>
                  <a:pt x="272561" y="1327972"/>
                  <a:pt x="272561" y="1315516"/>
                  <a:pt x="294542" y="1244445"/>
                </a:cubicBezTo>
                <a:cubicBezTo>
                  <a:pt x="316523" y="1173374"/>
                  <a:pt x="349494" y="1029033"/>
                  <a:pt x="373673" y="927922"/>
                </a:cubicBezTo>
                <a:cubicBezTo>
                  <a:pt x="397852" y="826811"/>
                  <a:pt x="416169" y="745482"/>
                  <a:pt x="439615" y="637776"/>
                </a:cubicBezTo>
                <a:cubicBezTo>
                  <a:pt x="463061" y="530070"/>
                  <a:pt x="494567" y="371808"/>
                  <a:pt x="514350" y="281687"/>
                </a:cubicBezTo>
                <a:cubicBezTo>
                  <a:pt x="534133" y="191566"/>
                  <a:pt x="538528" y="141010"/>
                  <a:pt x="558311" y="97049"/>
                </a:cubicBezTo>
                <a:cubicBezTo>
                  <a:pt x="578094" y="53088"/>
                  <a:pt x="613263" y="34037"/>
                  <a:pt x="633046" y="17918"/>
                </a:cubicBezTo>
                <a:cubicBezTo>
                  <a:pt x="652829" y="1799"/>
                  <a:pt x="655760" y="-1132"/>
                  <a:pt x="677008" y="333"/>
                </a:cubicBezTo>
                <a:cubicBezTo>
                  <a:pt x="698256" y="1798"/>
                  <a:pt x="729762" y="6195"/>
                  <a:pt x="760535" y="26710"/>
                </a:cubicBezTo>
                <a:cubicBezTo>
                  <a:pt x="791308" y="47225"/>
                  <a:pt x="831606" y="77266"/>
                  <a:pt x="861646" y="123426"/>
                </a:cubicBezTo>
                <a:cubicBezTo>
                  <a:pt x="891686" y="169586"/>
                  <a:pt x="912935" y="239191"/>
                  <a:pt x="940777" y="303668"/>
                </a:cubicBezTo>
                <a:cubicBezTo>
                  <a:pt x="968619" y="368145"/>
                  <a:pt x="1000125" y="447276"/>
                  <a:pt x="1028700" y="510287"/>
                </a:cubicBezTo>
                <a:cubicBezTo>
                  <a:pt x="1057275" y="573298"/>
                  <a:pt x="1079989" y="620924"/>
                  <a:pt x="1112227" y="681737"/>
                </a:cubicBezTo>
                <a:cubicBezTo>
                  <a:pt x="1144465" y="742550"/>
                  <a:pt x="1173041" y="795304"/>
                  <a:pt x="1222131" y="875168"/>
                </a:cubicBezTo>
                <a:cubicBezTo>
                  <a:pt x="1271221" y="955031"/>
                  <a:pt x="1326173" y="1085451"/>
                  <a:pt x="1406769" y="1160918"/>
                </a:cubicBezTo>
                <a:cubicBezTo>
                  <a:pt x="1487365" y="1236385"/>
                  <a:pt x="1609725" y="1294268"/>
                  <a:pt x="1705708" y="1327972"/>
                </a:cubicBezTo>
                <a:cubicBezTo>
                  <a:pt x="1801691" y="1361676"/>
                  <a:pt x="1850780" y="1355081"/>
                  <a:pt x="1982665" y="1363141"/>
                </a:cubicBezTo>
                <a:cubicBezTo>
                  <a:pt x="2114550" y="1371201"/>
                  <a:pt x="2339486" y="1369002"/>
                  <a:pt x="2497015" y="1376329"/>
                </a:cubicBezTo>
                <a:cubicBezTo>
                  <a:pt x="2654544" y="1383656"/>
                  <a:pt x="2791191" y="1395379"/>
                  <a:pt x="2927838" y="140710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46FB9A5-1F7C-26A4-9443-C7BA0FA5CBE7}"/>
              </a:ext>
            </a:extLst>
          </p:cNvPr>
          <p:cNvSpPr/>
          <p:nvPr/>
        </p:nvSpPr>
        <p:spPr>
          <a:xfrm>
            <a:off x="8877316" y="4437338"/>
            <a:ext cx="1178169" cy="707738"/>
          </a:xfrm>
          <a:custGeom>
            <a:avLst/>
            <a:gdLst>
              <a:gd name="connsiteX0" fmla="*/ 0 w 1745273"/>
              <a:gd name="connsiteY0" fmla="*/ 861646 h 861646"/>
              <a:gd name="connsiteX1" fmla="*/ 215411 w 1745273"/>
              <a:gd name="connsiteY1" fmla="*/ 826477 h 861646"/>
              <a:gd name="connsiteX2" fmla="*/ 373673 w 1745273"/>
              <a:gd name="connsiteY2" fmla="*/ 764931 h 861646"/>
              <a:gd name="connsiteX3" fmla="*/ 571500 w 1745273"/>
              <a:gd name="connsiteY3" fmla="*/ 659423 h 861646"/>
              <a:gd name="connsiteX4" fmla="*/ 795704 w 1745273"/>
              <a:gd name="connsiteY4" fmla="*/ 505558 h 861646"/>
              <a:gd name="connsiteX5" fmla="*/ 1024304 w 1745273"/>
              <a:gd name="connsiteY5" fmla="*/ 281354 h 861646"/>
              <a:gd name="connsiteX6" fmla="*/ 1323242 w 1745273"/>
              <a:gd name="connsiteY6" fmla="*/ 74734 h 861646"/>
              <a:gd name="connsiteX7" fmla="*/ 1745273 w 1745273"/>
              <a:gd name="connsiteY7" fmla="*/ 0 h 861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45273" h="861646">
                <a:moveTo>
                  <a:pt x="0" y="861646"/>
                </a:moveTo>
                <a:cubicBezTo>
                  <a:pt x="76566" y="852121"/>
                  <a:pt x="153132" y="842596"/>
                  <a:pt x="215411" y="826477"/>
                </a:cubicBezTo>
                <a:cubicBezTo>
                  <a:pt x="277690" y="810358"/>
                  <a:pt x="314325" y="792773"/>
                  <a:pt x="373673" y="764931"/>
                </a:cubicBezTo>
                <a:cubicBezTo>
                  <a:pt x="433021" y="737089"/>
                  <a:pt x="501162" y="702652"/>
                  <a:pt x="571500" y="659423"/>
                </a:cubicBezTo>
                <a:cubicBezTo>
                  <a:pt x="641839" y="616194"/>
                  <a:pt x="720237" y="568570"/>
                  <a:pt x="795704" y="505558"/>
                </a:cubicBezTo>
                <a:cubicBezTo>
                  <a:pt x="871171" y="442546"/>
                  <a:pt x="936381" y="353158"/>
                  <a:pt x="1024304" y="281354"/>
                </a:cubicBezTo>
                <a:cubicBezTo>
                  <a:pt x="1112227" y="209550"/>
                  <a:pt x="1203081" y="121626"/>
                  <a:pt x="1323242" y="74734"/>
                </a:cubicBezTo>
                <a:cubicBezTo>
                  <a:pt x="1443404" y="27842"/>
                  <a:pt x="1594338" y="13921"/>
                  <a:pt x="1745273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793C9D5-996C-F397-C316-331E153FA306}"/>
              </a:ext>
            </a:extLst>
          </p:cNvPr>
          <p:cNvSpPr/>
          <p:nvPr/>
        </p:nvSpPr>
        <p:spPr>
          <a:xfrm flipH="1">
            <a:off x="10055485" y="4432854"/>
            <a:ext cx="1178169" cy="707738"/>
          </a:xfrm>
          <a:custGeom>
            <a:avLst/>
            <a:gdLst>
              <a:gd name="connsiteX0" fmla="*/ 0 w 1745273"/>
              <a:gd name="connsiteY0" fmla="*/ 861646 h 861646"/>
              <a:gd name="connsiteX1" fmla="*/ 215411 w 1745273"/>
              <a:gd name="connsiteY1" fmla="*/ 826477 h 861646"/>
              <a:gd name="connsiteX2" fmla="*/ 373673 w 1745273"/>
              <a:gd name="connsiteY2" fmla="*/ 764931 h 861646"/>
              <a:gd name="connsiteX3" fmla="*/ 571500 w 1745273"/>
              <a:gd name="connsiteY3" fmla="*/ 659423 h 861646"/>
              <a:gd name="connsiteX4" fmla="*/ 795704 w 1745273"/>
              <a:gd name="connsiteY4" fmla="*/ 505558 h 861646"/>
              <a:gd name="connsiteX5" fmla="*/ 1024304 w 1745273"/>
              <a:gd name="connsiteY5" fmla="*/ 281354 h 861646"/>
              <a:gd name="connsiteX6" fmla="*/ 1323242 w 1745273"/>
              <a:gd name="connsiteY6" fmla="*/ 74734 h 861646"/>
              <a:gd name="connsiteX7" fmla="*/ 1745273 w 1745273"/>
              <a:gd name="connsiteY7" fmla="*/ 0 h 861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45273" h="861646">
                <a:moveTo>
                  <a:pt x="0" y="861646"/>
                </a:moveTo>
                <a:cubicBezTo>
                  <a:pt x="76566" y="852121"/>
                  <a:pt x="153132" y="842596"/>
                  <a:pt x="215411" y="826477"/>
                </a:cubicBezTo>
                <a:cubicBezTo>
                  <a:pt x="277690" y="810358"/>
                  <a:pt x="314325" y="792773"/>
                  <a:pt x="373673" y="764931"/>
                </a:cubicBezTo>
                <a:cubicBezTo>
                  <a:pt x="433021" y="737089"/>
                  <a:pt x="501162" y="702652"/>
                  <a:pt x="571500" y="659423"/>
                </a:cubicBezTo>
                <a:cubicBezTo>
                  <a:pt x="641839" y="616194"/>
                  <a:pt x="720237" y="568570"/>
                  <a:pt x="795704" y="505558"/>
                </a:cubicBezTo>
                <a:cubicBezTo>
                  <a:pt x="871171" y="442546"/>
                  <a:pt x="936381" y="353158"/>
                  <a:pt x="1024304" y="281354"/>
                </a:cubicBezTo>
                <a:cubicBezTo>
                  <a:pt x="1112227" y="209550"/>
                  <a:pt x="1203081" y="121626"/>
                  <a:pt x="1323242" y="74734"/>
                </a:cubicBezTo>
                <a:cubicBezTo>
                  <a:pt x="1443404" y="27842"/>
                  <a:pt x="1594338" y="13921"/>
                  <a:pt x="1745273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0C43624-07E7-B56C-D535-8E81DE10D00D}"/>
              </a:ext>
            </a:extLst>
          </p:cNvPr>
          <p:cNvCxnSpPr>
            <a:cxnSpLocks/>
          </p:cNvCxnSpPr>
          <p:nvPr/>
        </p:nvCxnSpPr>
        <p:spPr>
          <a:xfrm flipH="1">
            <a:off x="5238938" y="3692522"/>
            <a:ext cx="1095074" cy="9109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196FAA0-76C6-DB7A-3927-85DBE201A81E}"/>
              </a:ext>
            </a:extLst>
          </p:cNvPr>
          <p:cNvCxnSpPr>
            <a:cxnSpLocks/>
          </p:cNvCxnSpPr>
          <p:nvPr/>
        </p:nvCxnSpPr>
        <p:spPr>
          <a:xfrm>
            <a:off x="8768664" y="3677711"/>
            <a:ext cx="711665" cy="5919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E4B3DE2-23F8-CCD5-A63A-4A64BB7345BE}"/>
              </a:ext>
            </a:extLst>
          </p:cNvPr>
          <p:cNvCxnSpPr>
            <a:cxnSpLocks/>
          </p:cNvCxnSpPr>
          <p:nvPr/>
        </p:nvCxnSpPr>
        <p:spPr>
          <a:xfrm>
            <a:off x="7551338" y="3677711"/>
            <a:ext cx="0" cy="2396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959B1F0-C7FC-0180-A08E-A15CDAC46056}"/>
              </a:ext>
            </a:extLst>
          </p:cNvPr>
          <p:cNvSpPr txBox="1"/>
          <p:nvPr/>
        </p:nvSpPr>
        <p:spPr>
          <a:xfrm>
            <a:off x="8228256" y="1718301"/>
            <a:ext cx="2504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Normally distributed population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2DEA53-2169-1BEA-5071-9BFD3BDC3973}"/>
              </a:ext>
            </a:extLst>
          </p:cNvPr>
          <p:cNvSpPr txBox="1"/>
          <p:nvPr/>
        </p:nvSpPr>
        <p:spPr>
          <a:xfrm>
            <a:off x="5031201" y="4786723"/>
            <a:ext cx="11781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/>
              <a:t>Skewed sample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09A5150-35A1-1B7C-3246-F3DBF0768EA4}"/>
              </a:ext>
            </a:extLst>
          </p:cNvPr>
          <p:cNvSpPr txBox="1"/>
          <p:nvPr/>
        </p:nvSpPr>
        <p:spPr>
          <a:xfrm>
            <a:off x="6962253" y="4792765"/>
            <a:ext cx="11781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/>
              <a:t>Normal sample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BAC26C3-683E-E133-833B-FD3803A9DEF5}"/>
              </a:ext>
            </a:extLst>
          </p:cNvPr>
          <p:cNvSpPr txBox="1"/>
          <p:nvPr/>
        </p:nvSpPr>
        <p:spPr>
          <a:xfrm>
            <a:off x="10493213" y="4318748"/>
            <a:ext cx="1178169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/>
              <a:t>Platykurtic sample</a:t>
            </a:r>
          </a:p>
          <a:p>
            <a:pPr algn="ctr"/>
            <a:r>
              <a:rPr lang="en-GB" sz="900" dirty="0"/>
              <a:t>(less than normal)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0AA280B-804D-21B5-1383-F4DE51911A3E}"/>
              </a:ext>
            </a:extLst>
          </p:cNvPr>
          <p:cNvSpPr/>
          <p:nvPr/>
        </p:nvSpPr>
        <p:spPr>
          <a:xfrm>
            <a:off x="8880090" y="3572643"/>
            <a:ext cx="1149608" cy="1564152"/>
          </a:xfrm>
          <a:custGeom>
            <a:avLst/>
            <a:gdLst>
              <a:gd name="connsiteX0" fmla="*/ 0 w 1702965"/>
              <a:gd name="connsiteY0" fmla="*/ 1904301 h 1904301"/>
              <a:gd name="connsiteX1" fmla="*/ 637564 w 1702965"/>
              <a:gd name="connsiteY1" fmla="*/ 1853967 h 1904301"/>
              <a:gd name="connsiteX2" fmla="*/ 1015068 w 1702965"/>
              <a:gd name="connsiteY2" fmla="*/ 1761688 h 1904301"/>
              <a:gd name="connsiteX3" fmla="*/ 1300294 w 1702965"/>
              <a:gd name="connsiteY3" fmla="*/ 1476462 h 1904301"/>
              <a:gd name="connsiteX4" fmla="*/ 1501630 w 1702965"/>
              <a:gd name="connsiteY4" fmla="*/ 1166070 h 1904301"/>
              <a:gd name="connsiteX5" fmla="*/ 1568742 w 1702965"/>
              <a:gd name="connsiteY5" fmla="*/ 713064 h 1904301"/>
              <a:gd name="connsiteX6" fmla="*/ 1593909 w 1702965"/>
              <a:gd name="connsiteY6" fmla="*/ 310393 h 1904301"/>
              <a:gd name="connsiteX7" fmla="*/ 1610687 w 1702965"/>
              <a:gd name="connsiteY7" fmla="*/ 75501 h 1904301"/>
              <a:gd name="connsiteX8" fmla="*/ 1702965 w 1702965"/>
              <a:gd name="connsiteY8" fmla="*/ 0 h 190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2965" h="1904301">
                <a:moveTo>
                  <a:pt x="0" y="1904301"/>
                </a:moveTo>
                <a:cubicBezTo>
                  <a:pt x="234193" y="1891018"/>
                  <a:pt x="468386" y="1877736"/>
                  <a:pt x="637564" y="1853967"/>
                </a:cubicBezTo>
                <a:cubicBezTo>
                  <a:pt x="806742" y="1830198"/>
                  <a:pt x="904613" y="1824605"/>
                  <a:pt x="1015068" y="1761688"/>
                </a:cubicBezTo>
                <a:cubicBezTo>
                  <a:pt x="1125523" y="1698771"/>
                  <a:pt x="1219200" y="1575732"/>
                  <a:pt x="1300294" y="1476462"/>
                </a:cubicBezTo>
                <a:cubicBezTo>
                  <a:pt x="1381388" y="1377192"/>
                  <a:pt x="1456889" y="1293303"/>
                  <a:pt x="1501630" y="1166070"/>
                </a:cubicBezTo>
                <a:cubicBezTo>
                  <a:pt x="1546371" y="1038837"/>
                  <a:pt x="1553362" y="855677"/>
                  <a:pt x="1568742" y="713064"/>
                </a:cubicBezTo>
                <a:cubicBezTo>
                  <a:pt x="1584122" y="570451"/>
                  <a:pt x="1586918" y="416654"/>
                  <a:pt x="1593909" y="310393"/>
                </a:cubicBezTo>
                <a:cubicBezTo>
                  <a:pt x="1600900" y="204132"/>
                  <a:pt x="1592511" y="127233"/>
                  <a:pt x="1610687" y="75501"/>
                </a:cubicBezTo>
                <a:cubicBezTo>
                  <a:pt x="1628863" y="23769"/>
                  <a:pt x="1665914" y="11884"/>
                  <a:pt x="1702965" y="0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2822384-9778-59AC-27C4-F66A37211D64}"/>
              </a:ext>
            </a:extLst>
          </p:cNvPr>
          <p:cNvSpPr/>
          <p:nvPr/>
        </p:nvSpPr>
        <p:spPr>
          <a:xfrm flipH="1">
            <a:off x="10029698" y="3572642"/>
            <a:ext cx="1149608" cy="1564152"/>
          </a:xfrm>
          <a:custGeom>
            <a:avLst/>
            <a:gdLst>
              <a:gd name="connsiteX0" fmla="*/ 0 w 1702965"/>
              <a:gd name="connsiteY0" fmla="*/ 1904301 h 1904301"/>
              <a:gd name="connsiteX1" fmla="*/ 637564 w 1702965"/>
              <a:gd name="connsiteY1" fmla="*/ 1853967 h 1904301"/>
              <a:gd name="connsiteX2" fmla="*/ 1015068 w 1702965"/>
              <a:gd name="connsiteY2" fmla="*/ 1761688 h 1904301"/>
              <a:gd name="connsiteX3" fmla="*/ 1300294 w 1702965"/>
              <a:gd name="connsiteY3" fmla="*/ 1476462 h 1904301"/>
              <a:gd name="connsiteX4" fmla="*/ 1501630 w 1702965"/>
              <a:gd name="connsiteY4" fmla="*/ 1166070 h 1904301"/>
              <a:gd name="connsiteX5" fmla="*/ 1568742 w 1702965"/>
              <a:gd name="connsiteY5" fmla="*/ 713064 h 1904301"/>
              <a:gd name="connsiteX6" fmla="*/ 1593909 w 1702965"/>
              <a:gd name="connsiteY6" fmla="*/ 310393 h 1904301"/>
              <a:gd name="connsiteX7" fmla="*/ 1610687 w 1702965"/>
              <a:gd name="connsiteY7" fmla="*/ 75501 h 1904301"/>
              <a:gd name="connsiteX8" fmla="*/ 1702965 w 1702965"/>
              <a:gd name="connsiteY8" fmla="*/ 0 h 190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2965" h="1904301">
                <a:moveTo>
                  <a:pt x="0" y="1904301"/>
                </a:moveTo>
                <a:cubicBezTo>
                  <a:pt x="234193" y="1891018"/>
                  <a:pt x="468386" y="1877736"/>
                  <a:pt x="637564" y="1853967"/>
                </a:cubicBezTo>
                <a:cubicBezTo>
                  <a:pt x="806742" y="1830198"/>
                  <a:pt x="904613" y="1824605"/>
                  <a:pt x="1015068" y="1761688"/>
                </a:cubicBezTo>
                <a:cubicBezTo>
                  <a:pt x="1125523" y="1698771"/>
                  <a:pt x="1219200" y="1575732"/>
                  <a:pt x="1300294" y="1476462"/>
                </a:cubicBezTo>
                <a:cubicBezTo>
                  <a:pt x="1381388" y="1377192"/>
                  <a:pt x="1456889" y="1293303"/>
                  <a:pt x="1501630" y="1166070"/>
                </a:cubicBezTo>
                <a:cubicBezTo>
                  <a:pt x="1546371" y="1038837"/>
                  <a:pt x="1553362" y="855677"/>
                  <a:pt x="1568742" y="713064"/>
                </a:cubicBezTo>
                <a:cubicBezTo>
                  <a:pt x="1584122" y="570451"/>
                  <a:pt x="1586918" y="416654"/>
                  <a:pt x="1593909" y="310393"/>
                </a:cubicBezTo>
                <a:cubicBezTo>
                  <a:pt x="1600900" y="204132"/>
                  <a:pt x="1592511" y="127233"/>
                  <a:pt x="1610687" y="75501"/>
                </a:cubicBezTo>
                <a:cubicBezTo>
                  <a:pt x="1628863" y="23769"/>
                  <a:pt x="1665914" y="11884"/>
                  <a:pt x="1702965" y="0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2C4A4E3-51B7-127D-DB92-045F6546390E}"/>
              </a:ext>
            </a:extLst>
          </p:cNvPr>
          <p:cNvSpPr txBox="1"/>
          <p:nvPr/>
        </p:nvSpPr>
        <p:spPr>
          <a:xfrm>
            <a:off x="9966450" y="3411121"/>
            <a:ext cx="117816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/>
              <a:t>Leptokurtic sample</a:t>
            </a:r>
          </a:p>
          <a:p>
            <a:pPr algn="ctr"/>
            <a:r>
              <a:rPr lang="en-GB" sz="900" dirty="0"/>
              <a:t>(greater than normal)</a:t>
            </a:r>
          </a:p>
        </p:txBody>
      </p:sp>
    </p:spTree>
    <p:extLst>
      <p:ext uri="{BB962C8B-B14F-4D97-AF65-F5344CB8AC3E}">
        <p14:creationId xmlns:p14="http://schemas.microsoft.com/office/powerpoint/2010/main" val="1627219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CD5BF-ADBE-CEAC-EB1E-AA19FBAF9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Sample size for representation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09C123D-8B57-56E6-4757-5389BAAFFD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68738" y="863600"/>
                <a:ext cx="7315200" cy="5121275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b="0" dirty="0"/>
                  <a:t>Cochran’s sample size formula (large/unknown population size):</a:t>
                </a:r>
              </a:p>
              <a:p>
                <a:pPr marL="0" indent="0">
                  <a:buNone/>
                </a:pPr>
                <a:endParaRPr lang="en-US" b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SE" b="0" i="1" baseline="-250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  <a:p>
                <a:r>
                  <a:rPr lang="en-GB" dirty="0"/>
                  <a:t>n</a:t>
                </a:r>
                <a:r>
                  <a:rPr lang="en-GB" baseline="-25000" dirty="0"/>
                  <a:t>0</a:t>
                </a:r>
                <a:r>
                  <a:rPr lang="en-GB" dirty="0"/>
                  <a:t> = Cochran’s sample size recommendation</a:t>
                </a:r>
              </a:p>
              <a:p>
                <a:r>
                  <a:rPr lang="en-GB" dirty="0"/>
                  <a:t>Z = z-score (confidence level </a:t>
                </a:r>
                <a:r>
                  <a:rPr lang="en-SE" dirty="0"/>
                  <a:t>–</a:t>
                </a:r>
                <a:r>
                  <a:rPr lang="en-GB" dirty="0"/>
                  <a:t> can be determined from a </a:t>
                </a:r>
                <a:r>
                  <a:rPr lang="en-GB" i="1" dirty="0"/>
                  <a:t>z</a:t>
                </a:r>
                <a:r>
                  <a:rPr lang="en-GB" dirty="0"/>
                  <a:t> table)</a:t>
                </a:r>
              </a:p>
              <a:p>
                <a:pPr lvl="1"/>
                <a:r>
                  <a:rPr lang="en-GB" dirty="0"/>
                  <a:t>90% = 1.65</a:t>
                </a:r>
              </a:p>
              <a:p>
                <a:pPr lvl="1"/>
                <a:r>
                  <a:rPr lang="en-GB" dirty="0"/>
                  <a:t>95% = 1.96</a:t>
                </a:r>
              </a:p>
              <a:p>
                <a:pPr lvl="1"/>
                <a:r>
                  <a:rPr lang="en-GB" dirty="0"/>
                  <a:t>99% = 2.58)</a:t>
                </a:r>
              </a:p>
              <a:p>
                <a:r>
                  <a:rPr lang="en-GB" dirty="0"/>
                  <a:t>p =</a:t>
                </a:r>
                <a:r>
                  <a:rPr lang="en-US" dirty="0"/>
                  <a:t> the (estimated) proportion of the population which has the attribute in question, expressed as a decimal. 0.5 is typically used as it gives the maximum variability.</a:t>
                </a:r>
              </a:p>
              <a:p>
                <a:r>
                  <a:rPr lang="en-US" dirty="0"/>
                  <a:t>e = margin of error/confidence interval, expressed as a decimal. </a:t>
                </a:r>
                <a:r>
                  <a:rPr lang="en-SE" dirty="0"/>
                  <a:t>±</a:t>
                </a:r>
                <a:r>
                  <a:rPr lang="en-US" dirty="0"/>
                  <a:t>5% = 0.05</a:t>
                </a:r>
                <a:endParaRPr lang="en-GB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09C123D-8B57-56E6-4757-5389BAAFFD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68738" y="863600"/>
                <a:ext cx="7315200" cy="5121275"/>
              </a:xfrm>
              <a:blipFill>
                <a:blip r:embed="rId2"/>
                <a:stretch>
                  <a:fillRect l="-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240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CD5BF-ADBE-CEAC-EB1E-AA19FBAF9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Sample size for representation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468E46-2651-0AE8-BB39-26CDEAF4359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68738" y="863600"/>
                <a:ext cx="7315200" cy="5121275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b="0" dirty="0"/>
                  <a:t>Example of using Cochran’s sample size formula (large/unknown population size):</a:t>
                </a:r>
              </a:p>
              <a:p>
                <a:pPr marL="0" indent="0">
                  <a:buNone/>
                </a:pPr>
                <a:endParaRPr lang="en-US" b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SE" b="0" i="1" baseline="-250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  <a:p>
                <a:r>
                  <a:rPr lang="en-US" dirty="0"/>
                  <a:t>Suppose we are doing a study on the inhabitants of a large town, and want to find out how many people eat breakfast in the mornings.</a:t>
                </a:r>
              </a:p>
              <a:p>
                <a:r>
                  <a:rPr lang="en-US" dirty="0"/>
                  <a:t>A 95% confidence level gives a </a:t>
                </a:r>
                <a:r>
                  <a:rPr lang="en-US" i="1" dirty="0"/>
                  <a:t>Z</a:t>
                </a:r>
                <a:r>
                  <a:rPr lang="en-US" dirty="0"/>
                  <a:t> value of 1.96</a:t>
                </a:r>
              </a:p>
              <a:p>
                <a:r>
                  <a:rPr lang="en-US" dirty="0"/>
                  <a:t>If we assume that half of the people eat breakfast (maximum variability), then </a:t>
                </a:r>
                <a:r>
                  <a:rPr lang="en-US" i="1" dirty="0"/>
                  <a:t>p</a:t>
                </a:r>
                <a:r>
                  <a:rPr lang="en-US" dirty="0"/>
                  <a:t> = 0.5</a:t>
                </a:r>
              </a:p>
              <a:p>
                <a:r>
                  <a:rPr lang="en-US" dirty="0"/>
                  <a:t>A </a:t>
                </a:r>
                <a:r>
                  <a:rPr lang="en-SE" dirty="0"/>
                  <a:t>±</a:t>
                </a:r>
                <a:r>
                  <a:rPr lang="en-US" dirty="0"/>
                  <a:t>5% margin or error/confidence interval gives an </a:t>
                </a:r>
                <a:r>
                  <a:rPr lang="en-US" i="1" dirty="0"/>
                  <a:t>e</a:t>
                </a:r>
                <a:r>
                  <a:rPr lang="en-US" dirty="0"/>
                  <a:t> value of 0.05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i="1" baseline="-2500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S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SE" i="1" baseline="-250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1.96</m:t>
                          </m:r>
                          <m:r>
                            <a:rPr lang="en-US" i="1" baseline="3000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S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−1)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0.05</m:t>
                          </m:r>
                          <m:r>
                            <a:rPr lang="en-US" i="1" baseline="3000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baseline="300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−384.16=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𝟑𝟖𝟒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absolute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value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A sample of 384 individuals would be needed for the survey.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468E46-2651-0AE8-BB39-26CDEAF435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68738" y="863600"/>
                <a:ext cx="7315200" cy="5121275"/>
              </a:xfrm>
              <a:blipFill>
                <a:blip r:embed="rId2"/>
                <a:stretch>
                  <a:fillRect l="-583" t="-1905" b="-19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9444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CD5BF-ADBE-CEAC-EB1E-AA19FBAF9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Sample size for representation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468E46-2651-0AE8-BB39-26CDEAF4359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68738" y="863600"/>
                <a:ext cx="7315200" cy="5121275"/>
              </a:xfrm>
            </p:spPr>
            <p:txBody>
              <a:bodyPr>
                <a:normAutofit/>
              </a:bodyPr>
              <a:lstStyle/>
              <a:p>
                <a:r>
                  <a:rPr lang="en-GB" dirty="0"/>
                  <a:t>Cochran’s sample size formula (finite population)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= </m:t>
                      </m:r>
                      <m:f>
                        <m:fPr>
                          <m:ctrlPr>
                            <a:rPr lang="en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 </m:t>
                          </m:r>
                          <m:f>
                            <m:fPr>
                              <m:ctrlPr>
                                <a:rPr lang="en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baseline="-2500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−1)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n = required sample size (adjusted)</a:t>
                </a:r>
              </a:p>
              <a:p>
                <a:r>
                  <a:rPr lang="en-GB" dirty="0"/>
                  <a:t>n</a:t>
                </a:r>
                <a:r>
                  <a:rPr lang="en-GB" baseline="-25000" dirty="0"/>
                  <a:t>0</a:t>
                </a:r>
                <a:r>
                  <a:rPr lang="en-GB" dirty="0"/>
                  <a:t> = Absolute value of Cochran’s sample size recommendation</a:t>
                </a:r>
              </a:p>
              <a:p>
                <a:r>
                  <a:rPr lang="en-GB" dirty="0"/>
                  <a:t>N = population size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468E46-2651-0AE8-BB39-26CDEAF435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68738" y="863600"/>
                <a:ext cx="7315200" cy="5121275"/>
              </a:xfrm>
              <a:blipFill>
                <a:blip r:embed="rId2"/>
                <a:stretch>
                  <a:fillRect l="-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51030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CD5BF-ADBE-CEAC-EB1E-AA19FBAF9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Sample size for representation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468E46-2651-0AE8-BB39-26CDEAF4359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68738" y="863600"/>
                <a:ext cx="7315200" cy="5121275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GB" dirty="0"/>
                  <a:t>Example of Cochran’s sample size formula (finite population)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= </m:t>
                      </m:r>
                      <m:f>
                        <m:fPr>
                          <m:ctrlPr>
                            <a:rPr lang="en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 </m:t>
                          </m:r>
                          <m:f>
                            <m:fPr>
                              <m:ctrlPr>
                                <a:rPr lang="en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baseline="-2500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−1)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US" dirty="0"/>
              </a:p>
              <a:p>
                <a:r>
                  <a:rPr lang="en-US" dirty="0"/>
                  <a:t>Suppose in the previous example we knew the town had a population of 2500 people.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= </m:t>
                      </m:r>
                      <m:f>
                        <m:fPr>
                          <m:ctrlPr>
                            <a:rPr lang="en-S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384.16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 </m:t>
                          </m:r>
                          <m:f>
                            <m:fPr>
                              <m:ctrlPr>
                                <a:rPr lang="en-S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384.16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−1)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2500</m:t>
                              </m:r>
                            </m:den>
                          </m:f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333.11 </m:t>
                      </m:r>
                      <m:r>
                        <a:rPr lang="en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𝟑𝟑𝟑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rounded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endParaRPr lang="en-US" dirty="0"/>
              </a:p>
              <a:p>
                <a:r>
                  <a:rPr lang="en-US" dirty="0"/>
                  <a:t>A sample of 333 would be needed for the survey.</a:t>
                </a:r>
              </a:p>
              <a:p>
                <a:endParaRPr lang="en-US" dirty="0"/>
              </a:p>
              <a:p>
                <a:r>
                  <a:rPr lang="en-US" dirty="0"/>
                  <a:t>*Online sample size calculator available here: </a:t>
                </a:r>
                <a:r>
                  <a:rPr lang="en-US" dirty="0">
                    <a:solidFill>
                      <a:srgbClr val="3494BA"/>
                    </a:solidFill>
                  </a:rPr>
                  <a:t>https://www.calculator.net/sample-size-calculator.html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468E46-2651-0AE8-BB39-26CDEAF435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68738" y="863600"/>
                <a:ext cx="7315200" cy="5121275"/>
              </a:xfrm>
              <a:blipFill>
                <a:blip r:embed="rId2"/>
                <a:stretch>
                  <a:fillRect l="-583" t="-238" b="-1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26036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2A37AC-CED8-A632-5336-7AEB53089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B51EBB0-549F-9279-E26A-D053B0FF0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E86AEE-DD4A-1584-A2E8-061BE9DD4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92A78B3-2C77-12D4-6591-6C7456BD6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4022F88-707C-5D67-54EC-860012597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BA1C9C-24CE-5648-296E-93EF2538B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7"/>
            <a:ext cx="4705801" cy="4179485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spc="-100" dirty="0"/>
              <a:t>Practical demonstration of power analysis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E6D480-1D23-A80A-9A62-1D1430E70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0C3D1EC-810A-28DB-E7D3-67C54DB72C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76609" y="863600"/>
            <a:ext cx="4245543" cy="51212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09013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2A37AC-CED8-A632-5336-7AEB53089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B51EBB0-549F-9279-E26A-D053B0FF0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E86AEE-DD4A-1584-A2E8-061BE9DD4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92A78B3-2C77-12D4-6591-6C7456BD6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4022F88-707C-5D67-54EC-860012597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BA1C9C-24CE-5648-296E-93EF2538B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7"/>
            <a:ext cx="4705801" cy="4179485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spc="-100" dirty="0"/>
              <a:t>Have you heard of any approaches to determining sample sizes for research in your field?</a:t>
            </a:r>
          </a:p>
        </p:txBody>
      </p:sp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2FBF4883-4C5D-8C4D-4909-6C71C2D025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86977" y="970500"/>
            <a:ext cx="4908848" cy="490884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FE6D480-1D23-A80A-9A62-1D1430E70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209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7B045-BD4D-CADA-A9FB-2081ACD1A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C7E08-13D7-63C0-7A14-A2A872967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Populations and samples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579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7C743-D13C-51F2-AC1F-6B88407A1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Populations and samples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0090042-2DE0-4C8A-27A3-BDF22D804D91}"/>
              </a:ext>
            </a:extLst>
          </p:cNvPr>
          <p:cNvSpPr/>
          <p:nvPr/>
        </p:nvSpPr>
        <p:spPr>
          <a:xfrm>
            <a:off x="3714349" y="1235490"/>
            <a:ext cx="4215911" cy="4215911"/>
          </a:xfrm>
          <a:prstGeom prst="ellipse">
            <a:avLst/>
          </a:prstGeom>
          <a:solidFill>
            <a:prstClr val="white">
              <a:lumMod val="85000"/>
            </a:prstClr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>
              <a:solidFill>
                <a:sysClr val="windowText" lastClr="000000"/>
              </a:solidFill>
            </a:endParaRPr>
          </a:p>
        </p:txBody>
      </p:sp>
      <p:sp>
        <p:nvSpPr>
          <p:cNvPr id="5" name="Callout: Line 4">
            <a:extLst>
              <a:ext uri="{FF2B5EF4-FFF2-40B4-BE49-F238E27FC236}">
                <a16:creationId xmlns:a16="http://schemas.microsoft.com/office/drawing/2014/main" id="{845F2114-966F-C8EE-0F12-F191945095EB}"/>
              </a:ext>
            </a:extLst>
          </p:cNvPr>
          <p:cNvSpPr/>
          <p:nvPr/>
        </p:nvSpPr>
        <p:spPr>
          <a:xfrm>
            <a:off x="8694184" y="1438446"/>
            <a:ext cx="2947483" cy="2514600"/>
          </a:xfrm>
          <a:prstGeom prst="borderCallout1">
            <a:avLst>
              <a:gd name="adj1" fmla="val 26358"/>
              <a:gd name="adj2" fmla="val -4313"/>
              <a:gd name="adj3" fmla="val 40462"/>
              <a:gd name="adj4" fmla="val -26940"/>
            </a:avLst>
          </a:prstGeom>
          <a:solidFill>
            <a:prstClr val="white">
              <a:lumMod val="85000"/>
            </a:prstClr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r>
              <a:rPr lang="en-GB" dirty="0">
                <a:solidFill>
                  <a:sysClr val="windowText" lastClr="000000"/>
                </a:solidFill>
              </a:rPr>
              <a:t>Population defined by demographics of interest, e.g.</a:t>
            </a:r>
          </a:p>
          <a:p>
            <a:r>
              <a:rPr lang="en-GB" dirty="0">
                <a:solidFill>
                  <a:sysClr val="windowText" lastClr="000000"/>
                </a:solidFill>
              </a:rPr>
              <a:t>Occupation,</a:t>
            </a:r>
          </a:p>
          <a:p>
            <a:r>
              <a:rPr lang="en-GB" dirty="0">
                <a:solidFill>
                  <a:sysClr val="windowText" lastClr="000000"/>
                </a:solidFill>
              </a:rPr>
              <a:t>Birth year,</a:t>
            </a:r>
          </a:p>
          <a:p>
            <a:r>
              <a:rPr lang="en-GB" dirty="0">
                <a:solidFill>
                  <a:sysClr val="windowText" lastClr="000000"/>
                </a:solidFill>
              </a:rPr>
              <a:t>Experience of an event,</a:t>
            </a:r>
          </a:p>
          <a:p>
            <a:r>
              <a:rPr lang="en-GB" dirty="0">
                <a:solidFill>
                  <a:sysClr val="windowText" lastClr="000000"/>
                </a:solidFill>
              </a:rPr>
              <a:t>Material properties,</a:t>
            </a:r>
          </a:p>
          <a:p>
            <a:r>
              <a:rPr lang="en-GB" dirty="0">
                <a:solidFill>
                  <a:sysClr val="windowText" lastClr="000000"/>
                </a:solidFill>
              </a:rPr>
              <a:t>Chemical properties,</a:t>
            </a:r>
          </a:p>
          <a:p>
            <a:r>
              <a:rPr lang="en-GB" dirty="0">
                <a:solidFill>
                  <a:sysClr val="windowText" lastClr="000000"/>
                </a:solidFill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258132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7C743-D13C-51F2-AC1F-6B88407A1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Populations and samples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0090042-2DE0-4C8A-27A3-BDF22D804D91}"/>
              </a:ext>
            </a:extLst>
          </p:cNvPr>
          <p:cNvSpPr/>
          <p:nvPr/>
        </p:nvSpPr>
        <p:spPr>
          <a:xfrm>
            <a:off x="3714349" y="1235490"/>
            <a:ext cx="4215911" cy="4215911"/>
          </a:xfrm>
          <a:prstGeom prst="ellipse">
            <a:avLst/>
          </a:prstGeom>
          <a:solidFill>
            <a:prstClr val="white">
              <a:lumMod val="85000"/>
            </a:prstClr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>
              <a:solidFill>
                <a:sysClr val="windowText" lastClr="000000"/>
              </a:solidFill>
            </a:endParaRPr>
          </a:p>
        </p:txBody>
      </p:sp>
      <p:sp>
        <p:nvSpPr>
          <p:cNvPr id="5" name="Callout: Line 4">
            <a:extLst>
              <a:ext uri="{FF2B5EF4-FFF2-40B4-BE49-F238E27FC236}">
                <a16:creationId xmlns:a16="http://schemas.microsoft.com/office/drawing/2014/main" id="{845F2114-966F-C8EE-0F12-F191945095EB}"/>
              </a:ext>
            </a:extLst>
          </p:cNvPr>
          <p:cNvSpPr/>
          <p:nvPr/>
        </p:nvSpPr>
        <p:spPr>
          <a:xfrm>
            <a:off x="8694184" y="1438446"/>
            <a:ext cx="2947483" cy="2514600"/>
          </a:xfrm>
          <a:prstGeom prst="borderCallout1">
            <a:avLst>
              <a:gd name="adj1" fmla="val 26358"/>
              <a:gd name="adj2" fmla="val -4313"/>
              <a:gd name="adj3" fmla="val 40462"/>
              <a:gd name="adj4" fmla="val -26940"/>
            </a:avLst>
          </a:prstGeom>
          <a:solidFill>
            <a:prstClr val="white">
              <a:lumMod val="85000"/>
            </a:prstClr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r>
              <a:rPr lang="en-US" dirty="0">
                <a:solidFill>
                  <a:sysClr val="windowText" lastClr="000000"/>
                </a:solidFill>
              </a:rPr>
              <a:t>Samples of the population from which data is collected, determined by different techniques, e.g.;</a:t>
            </a:r>
          </a:p>
          <a:p>
            <a:r>
              <a:rPr lang="en-US" dirty="0">
                <a:solidFill>
                  <a:sysClr val="windowText" lastClr="000000"/>
                </a:solidFill>
              </a:rPr>
              <a:t>Convenience sampling</a:t>
            </a:r>
          </a:p>
          <a:p>
            <a:r>
              <a:rPr lang="en-US" dirty="0">
                <a:solidFill>
                  <a:sysClr val="windowText" lastClr="000000"/>
                </a:solidFill>
              </a:rPr>
              <a:t>Purposive sampling</a:t>
            </a:r>
          </a:p>
          <a:p>
            <a:r>
              <a:rPr lang="en-US" dirty="0">
                <a:solidFill>
                  <a:sysClr val="windowText" lastClr="000000"/>
                </a:solidFill>
              </a:rPr>
              <a:t>Theoretical sampling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2F5E66F-4B4E-C726-5C3F-7D554C7BE5EC}"/>
              </a:ext>
            </a:extLst>
          </p:cNvPr>
          <p:cNvSpPr/>
          <p:nvPr/>
        </p:nvSpPr>
        <p:spPr>
          <a:xfrm>
            <a:off x="5272819" y="1653279"/>
            <a:ext cx="413239" cy="413239"/>
          </a:xfrm>
          <a:prstGeom prst="ellipse">
            <a:avLst/>
          </a:prstGeom>
          <a:solidFill>
            <a:srgbClr val="16374A"/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AEAA302-CC28-D2E7-86C5-AB9B6D2F8A5C}"/>
              </a:ext>
            </a:extLst>
          </p:cNvPr>
          <p:cNvSpPr/>
          <p:nvPr/>
        </p:nvSpPr>
        <p:spPr>
          <a:xfrm>
            <a:off x="6096000" y="1859897"/>
            <a:ext cx="1094643" cy="1094643"/>
          </a:xfrm>
          <a:prstGeom prst="ellipse">
            <a:avLst/>
          </a:prstGeom>
          <a:solidFill>
            <a:srgbClr val="16374A"/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A816731-8AFF-82CD-FE21-2A5F7388CF8C}"/>
              </a:ext>
            </a:extLst>
          </p:cNvPr>
          <p:cNvSpPr/>
          <p:nvPr/>
        </p:nvSpPr>
        <p:spPr>
          <a:xfrm>
            <a:off x="4129088" y="2336881"/>
            <a:ext cx="1556970" cy="1556970"/>
          </a:xfrm>
          <a:prstGeom prst="ellipse">
            <a:avLst/>
          </a:prstGeom>
          <a:solidFill>
            <a:srgbClr val="16374A"/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6A1169A-5C16-7A25-CD0E-03FAA9F203A8}"/>
              </a:ext>
            </a:extLst>
          </p:cNvPr>
          <p:cNvSpPr/>
          <p:nvPr/>
        </p:nvSpPr>
        <p:spPr>
          <a:xfrm>
            <a:off x="6539100" y="3255869"/>
            <a:ext cx="850464" cy="850464"/>
          </a:xfrm>
          <a:prstGeom prst="ellipse">
            <a:avLst/>
          </a:prstGeom>
          <a:solidFill>
            <a:srgbClr val="16374A"/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098CF9D-5EDF-9DBA-2812-D3CA2AEAD2E3}"/>
              </a:ext>
            </a:extLst>
          </p:cNvPr>
          <p:cNvSpPr/>
          <p:nvPr/>
        </p:nvSpPr>
        <p:spPr>
          <a:xfrm>
            <a:off x="4607534" y="4351053"/>
            <a:ext cx="413239" cy="413239"/>
          </a:xfrm>
          <a:prstGeom prst="ellipse">
            <a:avLst/>
          </a:prstGeom>
          <a:solidFill>
            <a:srgbClr val="16374A"/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60E7561-C204-5C82-BC6C-81E59B66A084}"/>
              </a:ext>
            </a:extLst>
          </p:cNvPr>
          <p:cNvSpPr/>
          <p:nvPr/>
        </p:nvSpPr>
        <p:spPr>
          <a:xfrm>
            <a:off x="5364773" y="4106333"/>
            <a:ext cx="1094643" cy="1094643"/>
          </a:xfrm>
          <a:prstGeom prst="ellipse">
            <a:avLst/>
          </a:prstGeom>
          <a:solidFill>
            <a:srgbClr val="16374A"/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290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7C743-D13C-51F2-AC1F-6B88407A1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51488" cy="4601183"/>
          </a:xfrm>
        </p:spPr>
        <p:txBody>
          <a:bodyPr/>
          <a:lstStyle/>
          <a:p>
            <a:r>
              <a:rPr lang="en-GB" dirty="0"/>
              <a:t>Generalisability and transferability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0090042-2DE0-4C8A-27A3-BDF22D804D91}"/>
              </a:ext>
            </a:extLst>
          </p:cNvPr>
          <p:cNvSpPr/>
          <p:nvPr/>
        </p:nvSpPr>
        <p:spPr>
          <a:xfrm>
            <a:off x="3903127" y="1632291"/>
            <a:ext cx="3422310" cy="3422310"/>
          </a:xfrm>
          <a:prstGeom prst="ellipse">
            <a:avLst/>
          </a:prstGeom>
          <a:solidFill>
            <a:prstClr val="white">
              <a:lumMod val="85000"/>
            </a:prstClr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>
              <a:solidFill>
                <a:sysClr val="windowText" lastClr="00000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A816731-8AFF-82CD-FE21-2A5F7388CF8C}"/>
              </a:ext>
            </a:extLst>
          </p:cNvPr>
          <p:cNvSpPr/>
          <p:nvPr/>
        </p:nvSpPr>
        <p:spPr>
          <a:xfrm>
            <a:off x="4539030" y="3310547"/>
            <a:ext cx="1556970" cy="1556970"/>
          </a:xfrm>
          <a:prstGeom prst="ellipse">
            <a:avLst/>
          </a:prstGeom>
          <a:solidFill>
            <a:srgbClr val="16374A"/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2C8F4F1-56A9-5497-5DA5-4249512A864B}"/>
              </a:ext>
            </a:extLst>
          </p:cNvPr>
          <p:cNvSpPr/>
          <p:nvPr/>
        </p:nvSpPr>
        <p:spPr>
          <a:xfrm>
            <a:off x="7924157" y="1632291"/>
            <a:ext cx="3422310" cy="3422310"/>
          </a:xfrm>
          <a:prstGeom prst="ellipse">
            <a:avLst/>
          </a:prstGeom>
          <a:solidFill>
            <a:prstClr val="white">
              <a:lumMod val="85000"/>
            </a:prstClr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>
              <a:solidFill>
                <a:sysClr val="windowText" lastClr="000000"/>
              </a:solidFill>
            </a:endParaRPr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6007B536-34AF-759F-DE8E-60819A6F2094}"/>
              </a:ext>
            </a:extLst>
          </p:cNvPr>
          <p:cNvSpPr/>
          <p:nvPr/>
        </p:nvSpPr>
        <p:spPr>
          <a:xfrm rot="1434093">
            <a:off x="5708815" y="1906600"/>
            <a:ext cx="571249" cy="1469693"/>
          </a:xfrm>
          <a:prstGeom prst="upArrow">
            <a:avLst/>
          </a:prstGeom>
          <a:solidFill>
            <a:srgbClr val="16374A"/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6EB7BA-FC1B-FA8E-BB7B-2D6EBB73323A}"/>
              </a:ext>
            </a:extLst>
          </p:cNvPr>
          <p:cNvSpPr txBox="1"/>
          <p:nvPr/>
        </p:nvSpPr>
        <p:spPr>
          <a:xfrm rot="17614229">
            <a:off x="5418441" y="2606226"/>
            <a:ext cx="104047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chemeClr val="bg1"/>
                </a:solidFill>
              </a:rPr>
              <a:t>Generalisability</a:t>
            </a:r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518AB346-5F31-9F73-AA6A-90320D3DC7B0}"/>
              </a:ext>
            </a:extLst>
          </p:cNvPr>
          <p:cNvSpPr/>
          <p:nvPr/>
        </p:nvSpPr>
        <p:spPr>
          <a:xfrm rot="4686233">
            <a:off x="7286459" y="2271990"/>
            <a:ext cx="571249" cy="2805077"/>
          </a:xfrm>
          <a:prstGeom prst="upArrow">
            <a:avLst/>
          </a:prstGeom>
          <a:solidFill>
            <a:srgbClr val="16374A"/>
          </a:solidFill>
          <a:ln w="19050" cap="flat" cmpd="sng" algn="ctr">
            <a:solidFill>
              <a:srgbClr val="16374A"/>
            </a:solidFill>
            <a:prstDash val="solid"/>
          </a:ln>
          <a:effectLst/>
        </p:spPr>
        <p:txBody>
          <a:bodyPr spcFirstLastPara="0" vert="horz" wrap="square" lIns="56896" tIns="56896" rIns="56896" bIns="56896" numCol="1" spcCol="1270" anchor="ctr" anchorCtr="0">
            <a:noAutofit/>
          </a:bodyPr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8CFACFD-785E-A131-3C7F-793258E817E8}"/>
              </a:ext>
            </a:extLst>
          </p:cNvPr>
          <p:cNvSpPr txBox="1"/>
          <p:nvPr/>
        </p:nvSpPr>
        <p:spPr>
          <a:xfrm rot="20881006">
            <a:off x="6905158" y="3547571"/>
            <a:ext cx="116694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chemeClr val="bg1"/>
                </a:solidFill>
              </a:rPr>
              <a:t>Transferability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DEC1C0-67D0-9E7E-426C-AFD1A135451A}"/>
              </a:ext>
            </a:extLst>
          </p:cNvPr>
          <p:cNvSpPr txBox="1"/>
          <p:nvPr/>
        </p:nvSpPr>
        <p:spPr>
          <a:xfrm>
            <a:off x="4884467" y="1163434"/>
            <a:ext cx="1495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Population 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1D8F85C-D565-B215-6F0C-379FB24D11B6}"/>
              </a:ext>
            </a:extLst>
          </p:cNvPr>
          <p:cNvSpPr txBox="1"/>
          <p:nvPr/>
        </p:nvSpPr>
        <p:spPr>
          <a:xfrm>
            <a:off x="8887595" y="1163434"/>
            <a:ext cx="1495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Population B</a:t>
            </a:r>
          </a:p>
        </p:txBody>
      </p:sp>
    </p:spTree>
    <p:extLst>
      <p:ext uri="{BB962C8B-B14F-4D97-AF65-F5344CB8AC3E}">
        <p14:creationId xmlns:p14="http://schemas.microsoft.com/office/powerpoint/2010/main" val="1356006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7B045-BD4D-CADA-A9FB-2081ACD1A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C7E08-13D7-63C0-7A14-A2A872967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Qualitative sampling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10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E852C-0887-1BEB-EABE-66B103CC8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Sampling methodologies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5FA7A-F225-9A4A-B359-44AEAE041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Probability sampling (e.g., random samples</a:t>
            </a:r>
            <a:r>
              <a:rPr lang="en-US" dirty="0"/>
              <a:t>)</a:t>
            </a:r>
          </a:p>
          <a:p>
            <a:r>
              <a:rPr lang="en-US" dirty="0"/>
              <a:t>Every member of a population has an equal chance (probability) of being invited/selected to participate in a study.</a:t>
            </a:r>
          </a:p>
          <a:p>
            <a:endParaRPr lang="en-US" dirty="0"/>
          </a:p>
          <a:p>
            <a:r>
              <a:rPr lang="en-US" b="1" dirty="0"/>
              <a:t>Non-probability sampling</a:t>
            </a:r>
          </a:p>
          <a:p>
            <a:r>
              <a:rPr lang="en-US" dirty="0"/>
              <a:t>The sample is selected based on non-random criteria.</a:t>
            </a:r>
          </a:p>
          <a:p>
            <a:r>
              <a:rPr lang="en-US" dirty="0" err="1"/>
              <a:t>MacNealy</a:t>
            </a:r>
            <a:r>
              <a:rPr lang="en-US" dirty="0"/>
              <a:t> (1999) defines non-probability samples as those that can be “used in circumstances where probability samples cannot be obtained or where levels of confidence are not that important” (p. 156).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682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010E0-A419-8F0F-D7AB-A8B41A012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Qualitative sampling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2AE24-F270-B410-92FB-3DF6EC335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Extreme or deviant case sampling</a:t>
            </a:r>
          </a:p>
          <a:p>
            <a:r>
              <a:rPr lang="en-GB" dirty="0"/>
              <a:t>Intensity sampling</a:t>
            </a:r>
          </a:p>
          <a:p>
            <a:r>
              <a:rPr lang="en-GB" dirty="0"/>
              <a:t>Maximum variation or heterogeneity sampling</a:t>
            </a:r>
          </a:p>
          <a:p>
            <a:r>
              <a:rPr lang="en-GB" dirty="0"/>
              <a:t>Homogenous sampling</a:t>
            </a:r>
          </a:p>
          <a:p>
            <a:r>
              <a:rPr lang="en-GB" dirty="0"/>
              <a:t>Typical case sampling</a:t>
            </a:r>
          </a:p>
          <a:p>
            <a:r>
              <a:rPr lang="en-GB" dirty="0"/>
              <a:t>Critical case sampling</a:t>
            </a:r>
          </a:p>
          <a:p>
            <a:r>
              <a:rPr lang="en-GB" dirty="0"/>
              <a:t>Snowball or chain sampling</a:t>
            </a:r>
          </a:p>
          <a:p>
            <a:r>
              <a:rPr lang="en-GB" dirty="0"/>
              <a:t>Criterion sampling</a:t>
            </a:r>
          </a:p>
          <a:p>
            <a:r>
              <a:rPr lang="en-GB" dirty="0"/>
              <a:t>Theory-based sampling</a:t>
            </a:r>
          </a:p>
          <a:p>
            <a:r>
              <a:rPr lang="en-GB" dirty="0"/>
              <a:t>Operational construct sampling</a:t>
            </a:r>
          </a:p>
          <a:p>
            <a:r>
              <a:rPr lang="en-GB" dirty="0"/>
              <a:t>Theoretical sampling</a:t>
            </a:r>
          </a:p>
          <a:p>
            <a:r>
              <a:rPr lang="en-GB" dirty="0"/>
              <a:t>Confirming and disconfirming cases</a:t>
            </a:r>
          </a:p>
          <a:p>
            <a:r>
              <a:rPr lang="en-GB" dirty="0"/>
              <a:t>Stratified purposeful sampling</a:t>
            </a:r>
          </a:p>
          <a:p>
            <a:r>
              <a:rPr lang="en-GB" dirty="0"/>
              <a:t>Opportunistic or emergent sampling</a:t>
            </a:r>
          </a:p>
          <a:p>
            <a:r>
              <a:rPr lang="en-GB" dirty="0"/>
              <a:t>Purposeful random sampling</a:t>
            </a:r>
          </a:p>
          <a:p>
            <a:r>
              <a:rPr lang="en-GB" dirty="0"/>
              <a:t>Sampling politically important cases</a:t>
            </a:r>
          </a:p>
          <a:p>
            <a:r>
              <a:rPr lang="en-GB" dirty="0"/>
              <a:t>Convenience sampling</a:t>
            </a:r>
          </a:p>
          <a:p>
            <a:r>
              <a:rPr lang="en-GB" dirty="0"/>
              <a:t>Combination or mixed purposeful sampling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119E22-1E48-4651-8462-13922CB1D8C1}"/>
              </a:ext>
            </a:extLst>
          </p:cNvPr>
          <p:cNvSpPr txBox="1"/>
          <p:nvPr/>
        </p:nvSpPr>
        <p:spPr>
          <a:xfrm>
            <a:off x="0" y="5716553"/>
            <a:ext cx="1837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Suri (2011)</a:t>
            </a:r>
          </a:p>
        </p:txBody>
      </p:sp>
    </p:spTree>
    <p:extLst>
      <p:ext uri="{BB962C8B-B14F-4D97-AF65-F5344CB8AC3E}">
        <p14:creationId xmlns:p14="http://schemas.microsoft.com/office/powerpoint/2010/main" val="334027164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5AE09B-F02E-4A8A-98F0-B6016EA31B8E}">
  <we:reference id="3e0fcce7-415c-4081-926c-b4e449c650e4" version="1.1.0.2" store="EXCatalog" storeType="EXCatalog"/>
  <we:alternateReferences>
    <we:reference id="WA200004709" version="1.1.0.2" store="en-IE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1263</TotalTime>
  <Words>762</Words>
  <Application>Microsoft Office PowerPoint</Application>
  <PresentationFormat>Widescreen</PresentationFormat>
  <Paragraphs>131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Cambria Math</vt:lpstr>
      <vt:lpstr>Corbel</vt:lpstr>
      <vt:lpstr>Wingdings 2</vt:lpstr>
      <vt:lpstr>Frame</vt:lpstr>
      <vt:lpstr>Sampling</vt:lpstr>
      <vt:lpstr>Have you heard of any approaches to determining sample sizes for research in your field?</vt:lpstr>
      <vt:lpstr>Populations and samples</vt:lpstr>
      <vt:lpstr>Populations and samples</vt:lpstr>
      <vt:lpstr>Populations and samples</vt:lpstr>
      <vt:lpstr>Generalisability and transferability</vt:lpstr>
      <vt:lpstr>Qualitative sampling</vt:lpstr>
      <vt:lpstr>Sampling methodologies</vt:lpstr>
      <vt:lpstr>Qualitative sampling methods</vt:lpstr>
      <vt:lpstr>Theoretical saturation</vt:lpstr>
      <vt:lpstr>Other stopping rules</vt:lpstr>
      <vt:lpstr>Quantitative sampling</vt:lpstr>
      <vt:lpstr>Sampling methodologies</vt:lpstr>
      <vt:lpstr>Population representation</vt:lpstr>
      <vt:lpstr>Sample size for representation</vt:lpstr>
      <vt:lpstr>Sample size for representation</vt:lpstr>
      <vt:lpstr>Sample size for representation</vt:lpstr>
      <vt:lpstr>Sample size for representation</vt:lpstr>
      <vt:lpstr>Practical demonstration of power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roles of higher education institutions and academics</dc:title>
  <dc:creator>Jeffrey Buckley</dc:creator>
  <cp:lastModifiedBy>Jeffrey Buckley</cp:lastModifiedBy>
  <cp:revision>23</cp:revision>
  <dcterms:created xsi:type="dcterms:W3CDTF">2024-02-12T14:49:44Z</dcterms:created>
  <dcterms:modified xsi:type="dcterms:W3CDTF">2024-04-17T18:55:16Z</dcterms:modified>
</cp:coreProperties>
</file>